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entation.xml" ContentType="application/vnd.openxmlformats-officedocument.presentationml.presentation.main+xml"/>
  <Override PartName="/ppt/slides/slide36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11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5.xml" ContentType="application/vnd.openxmlformats-officedocument.presentationml.slide+xml"/>
  <Override PartName="/ppt/slides/slide1.xml" ContentType="application/vnd.openxmlformats-officedocument.presentationml.slide+xml"/>
  <Override PartName="/ppt/slides/slide35.xml" ContentType="application/vnd.openxmlformats-officedocument.presentationml.slide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1.xml" ContentType="application/vnd.openxmlformats-officedocument.theme+xml"/>
  <Override PartName="/ppt/theme/theme2.xml" ContentType="application/vnd.openxmlformats-officedocument.them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3.xml" ContentType="application/vnd.openxmlformats-officedocument.customXml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4"/>
  </p:sldMasterIdLst>
  <p:notesMasterIdLst>
    <p:notesMasterId r:id="rId43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8" r:id="rId15"/>
    <p:sldId id="270" r:id="rId16"/>
    <p:sldId id="269" r:id="rId17"/>
    <p:sldId id="271" r:id="rId18"/>
    <p:sldId id="302" r:id="rId19"/>
    <p:sldId id="272" r:id="rId20"/>
    <p:sldId id="273" r:id="rId21"/>
    <p:sldId id="274" r:id="rId22"/>
    <p:sldId id="275" r:id="rId23"/>
    <p:sldId id="276" r:id="rId24"/>
    <p:sldId id="298" r:id="rId25"/>
    <p:sldId id="280" r:id="rId26"/>
    <p:sldId id="278" r:id="rId27"/>
    <p:sldId id="301" r:id="rId28"/>
    <p:sldId id="299" r:id="rId29"/>
    <p:sldId id="279" r:id="rId30"/>
    <p:sldId id="300" r:id="rId31"/>
    <p:sldId id="289" r:id="rId32"/>
    <p:sldId id="283" r:id="rId33"/>
    <p:sldId id="284" r:id="rId34"/>
    <p:sldId id="286" r:id="rId35"/>
    <p:sldId id="287" r:id="rId36"/>
    <p:sldId id="288" r:id="rId37"/>
    <p:sldId id="297" r:id="rId38"/>
    <p:sldId id="290" r:id="rId39"/>
    <p:sldId id="291" r:id="rId40"/>
    <p:sldId id="292" r:id="rId41"/>
    <p:sldId id="293" r:id="rId42"/>
  </p:sldIdLst>
  <p:sldSz cx="18288000" cy="10287000"/>
  <p:notesSz cx="10287000" cy="18288000"/>
  <p:embeddedFontLst>
    <p:embeddedFont>
      <p:font typeface="BM DoHyeon" panose="020B0600000101010101" pitchFamily="50" charset="-127"/>
      <p:regular r:id="rId44"/>
    </p:embeddedFont>
    <p:embeddedFont>
      <p:font typeface="Calibri" panose="020F0502020204030204" pitchFamily="34" charset="0"/>
      <p:regular r:id="rId45"/>
      <p:bold r:id="rId46"/>
      <p:italic r:id="rId47"/>
      <p:boldItalic r:id="rId48"/>
    </p:embeddedFont>
    <p:embeddedFont>
      <p:font typeface="HY견고딕" panose="02030600000101010101" pitchFamily="18" charset="-127"/>
      <p:regular r:id="rId49"/>
    </p:embeddedFont>
    <p:embeddedFont>
      <p:font typeface="LG Smart UI Bold" panose="020B0800000101010101" pitchFamily="50" charset="-127"/>
      <p:bold r:id="rId50"/>
    </p:embeddedFont>
    <p:embeddedFont>
      <p:font typeface="LG Smart UI Regular" panose="020B0500000101010101" pitchFamily="50" charset="-127"/>
      <p:regular r:id="rId51"/>
    </p:embeddedFont>
    <p:embeddedFont>
      <p:font typeface="LG Smart UI SemiBold" panose="020B0700000101010101" pitchFamily="50" charset="-127"/>
      <p:bold r:id="rId52"/>
    </p:embeddedFont>
    <p:embeddedFont>
      <p:font typeface="맑은 고딕" panose="020B0503020000020004" pitchFamily="50" charset="-127"/>
      <p:regular r:id="rId53"/>
      <p:bold r:id="rId54"/>
    </p:embeddedFont>
    <p:embeddedFont>
      <p:font typeface="배달의민족 도현" panose="020B0600000101010101" pitchFamily="50" charset="-127"/>
      <p:regular r:id="rId55"/>
    </p:embeddedFont>
    <p:embeddedFont>
      <p:font typeface="배달의민족 주아" panose="02020603020101020101" pitchFamily="18" charset="-127"/>
      <p:regular r:id="rId5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메인" id="{B523218B-854F-4950-8F9C-154B1033BBD8}">
          <p14:sldIdLst>
            <p14:sldId id="256"/>
            <p14:sldId id="257"/>
            <p14:sldId id="258"/>
          </p14:sldIdLst>
        </p14:section>
        <p14:section name="1. 프로젝트 소개" id="{938B0A35-4F21-40F0-A7B0-4F98CA4139BE}">
          <p14:sldIdLst>
            <p14:sldId id="259"/>
            <p14:sldId id="260"/>
            <p14:sldId id="261"/>
            <p14:sldId id="262"/>
            <p14:sldId id="263"/>
            <p14:sldId id="264"/>
            <p14:sldId id="265"/>
            <p14:sldId id="268"/>
            <p14:sldId id="270"/>
            <p14:sldId id="269"/>
            <p14:sldId id="271"/>
            <p14:sldId id="302"/>
          </p14:sldIdLst>
        </p14:section>
        <p14:section name="2. AI 설계" id="{3CB07A9E-9E7E-49B3-9F74-4E3AE2424FB5}">
          <p14:sldIdLst>
            <p14:sldId id="272"/>
            <p14:sldId id="273"/>
            <p14:sldId id="274"/>
            <p14:sldId id="275"/>
            <p14:sldId id="276"/>
            <p14:sldId id="298"/>
            <p14:sldId id="280"/>
            <p14:sldId id="278"/>
            <p14:sldId id="301"/>
            <p14:sldId id="299"/>
            <p14:sldId id="279"/>
            <p14:sldId id="300"/>
          </p14:sldIdLst>
        </p14:section>
        <p14:section name="3. 시연" id="{04A714F0-690C-496A-A9B0-BE75A01231A7}">
          <p14:sldIdLst>
            <p14:sldId id="289"/>
            <p14:sldId id="283"/>
            <p14:sldId id="284"/>
            <p14:sldId id="286"/>
            <p14:sldId id="287"/>
            <p14:sldId id="288"/>
          </p14:sldIdLst>
        </p14:section>
        <p14:section name="4. 향후 추진 계획" id="{3A004740-4402-414F-B744-6A65E1CD4872}">
          <p14:sldIdLst>
            <p14:sldId id="297"/>
            <p14:sldId id="290"/>
            <p14:sldId id="291"/>
            <p14:sldId id="292"/>
            <p14:sldId id="29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8D68E"/>
    <a:srgbClr val="5B74FD"/>
    <a:srgbClr val="2E70DC"/>
    <a:srgbClr val="F8FEA8"/>
    <a:srgbClr val="FEF8D2"/>
    <a:srgbClr val="FDF3B9"/>
    <a:srgbClr val="FFF2CC"/>
    <a:srgbClr val="3B8E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347" autoAdjust="0"/>
    <p:restoredTop sz="94660"/>
  </p:normalViewPr>
  <p:slideViewPr>
    <p:cSldViewPr>
      <p:cViewPr varScale="1">
        <p:scale>
          <a:sx n="67" d="100"/>
          <a:sy n="67" d="100"/>
        </p:scale>
        <p:origin x="48" y="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font" Target="fonts/font4.fntdata"/><Relationship Id="rId50" Type="http://schemas.openxmlformats.org/officeDocument/2006/relationships/font" Target="fonts/font7.fntdata"/><Relationship Id="rId55" Type="http://schemas.openxmlformats.org/officeDocument/2006/relationships/font" Target="fonts/font12.fntdata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font" Target="fonts/font2.fntdata"/><Relationship Id="rId53" Type="http://schemas.openxmlformats.org/officeDocument/2006/relationships/font" Target="fonts/font10.fntdata"/><Relationship Id="rId58" Type="http://schemas.openxmlformats.org/officeDocument/2006/relationships/viewProps" Target="viewProp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notesMaster" Target="notesMasters/notesMaster1.xml"/><Relationship Id="rId48" Type="http://schemas.openxmlformats.org/officeDocument/2006/relationships/font" Target="fonts/font5.fntdata"/><Relationship Id="rId56" Type="http://schemas.openxmlformats.org/officeDocument/2006/relationships/font" Target="fonts/font13.fntdata"/><Relationship Id="rId8" Type="http://schemas.openxmlformats.org/officeDocument/2006/relationships/slide" Target="slides/slide4.xml"/><Relationship Id="rId51" Type="http://schemas.openxmlformats.org/officeDocument/2006/relationships/font" Target="fonts/font8.fntdata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font" Target="fonts/font3.fntdata"/><Relationship Id="rId59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font" Target="fonts/font11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font" Target="fonts/font6.fntdata"/><Relationship Id="rId57" Type="http://schemas.openxmlformats.org/officeDocument/2006/relationships/presProps" Target="pres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font" Target="fonts/font1.fntdata"/><Relationship Id="rId52" Type="http://schemas.openxmlformats.org/officeDocument/2006/relationships/font" Target="fonts/font9.fntdata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5EA1A-EBB6-4E94-A419-5EE85F76E2B3}" type="datetimeFigureOut">
              <a:rPr lang="ko-KR" altLang="en-US" smtClean="0"/>
              <a:t>2023-01-06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41C158-FB1B-4D08-BFBC-8875FED629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19012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E47C866-B352-4EB6-871D-56761AC40483}" type="datetime1">
              <a:rPr lang="en-US" altLang="ko-KR" smtClean="0"/>
              <a:t>1/6/2023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6140953" y="989274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0B2878D-1102-4360-9CC2-8BF89F474370}" type="datetime1">
              <a:rPr lang="en-US" altLang="ko-KR" smtClean="0"/>
              <a:t>1/6/2023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6140953" y="989274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CB1651F-102B-4B72-809F-A97011ECCF52}" type="datetime1">
              <a:rPr lang="en-US" altLang="ko-KR" smtClean="0"/>
              <a:t>1/6/2023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6140953" y="989274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F5CB576-B728-4053-84EC-DB3ED140DEB8}" type="datetime1">
              <a:rPr lang="en-US" altLang="ko-KR" smtClean="0"/>
              <a:t>1/6/2023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6140953" y="989274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8AEE226-9B8F-4E15-BE2D-C20205FD9097}" type="datetime1">
              <a:rPr lang="en-US" altLang="ko-KR" smtClean="0"/>
              <a:t>1/6/2023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6140953" y="989274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B76485C-95CF-4D24-AFE6-93244B36FBAB}" type="datetime1">
              <a:rPr lang="en-US" altLang="ko-KR" smtClean="0"/>
              <a:t>1/6/2023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6140953" y="989274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65EF88F-51DA-457F-998B-1A5494DEBB09}" type="datetime1">
              <a:rPr lang="en-US" altLang="ko-KR" smtClean="0"/>
              <a:t>1/6/2023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6140953" y="989274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22E0341-472B-47F8-8CFB-2B28DB108498}" type="datetime1">
              <a:rPr lang="en-US" altLang="ko-KR" smtClean="0"/>
              <a:t>1/6/2023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6140953" y="989274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3F7D91F-782E-44A7-A0F4-14C5276D871C}" type="datetime1">
              <a:rPr lang="en-US" altLang="ko-KR" smtClean="0"/>
              <a:t>1/6/2023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6140953" y="989274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4883DA8-D190-4B95-9D88-8A91034A2174}" type="datetime1">
              <a:rPr lang="en-US" altLang="ko-KR" smtClean="0"/>
              <a:t>1/6/2023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6140953" y="989274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7F88348-AC5C-4F39-9DA8-D75FB59EC0D6}" type="datetime1">
              <a:rPr lang="en-US" altLang="ko-KR" smtClean="0"/>
              <a:t>1/6/2023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6140953" y="989274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0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3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38.jpeg"/><Relationship Id="rId5" Type="http://schemas.openxmlformats.org/officeDocument/2006/relationships/image" Target="../media/image9.png"/><Relationship Id="rId10" Type="http://schemas.openxmlformats.org/officeDocument/2006/relationships/image" Target="../media/image16.png"/><Relationship Id="rId4" Type="http://schemas.openxmlformats.org/officeDocument/2006/relationships/image" Target="../media/image8.png"/><Relationship Id="rId9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43.png"/><Relationship Id="rId5" Type="http://schemas.openxmlformats.org/officeDocument/2006/relationships/image" Target="../media/image9.png"/><Relationship Id="rId10" Type="http://schemas.openxmlformats.org/officeDocument/2006/relationships/image" Target="../media/image16.png"/><Relationship Id="rId4" Type="http://schemas.openxmlformats.org/officeDocument/2006/relationships/image" Target="../media/image8.png"/><Relationship Id="rId9" Type="http://schemas.openxmlformats.org/officeDocument/2006/relationships/image" Target="../media/image4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9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48.png"/><Relationship Id="rId2" Type="http://schemas.openxmlformats.org/officeDocument/2006/relationships/image" Target="../media/image6.png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47.png"/><Relationship Id="rId5" Type="http://schemas.openxmlformats.org/officeDocument/2006/relationships/image" Target="../media/image9.png"/><Relationship Id="rId15" Type="http://schemas.openxmlformats.org/officeDocument/2006/relationships/image" Target="../media/image51.png"/><Relationship Id="rId10" Type="http://schemas.openxmlformats.org/officeDocument/2006/relationships/image" Target="../media/image46.png"/><Relationship Id="rId4" Type="http://schemas.openxmlformats.org/officeDocument/2006/relationships/image" Target="../media/image8.png"/><Relationship Id="rId9" Type="http://schemas.openxmlformats.org/officeDocument/2006/relationships/image" Target="../media/image45.png"/><Relationship Id="rId14" Type="http://schemas.openxmlformats.org/officeDocument/2006/relationships/image" Target="../media/image5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5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56.png"/><Relationship Id="rId17" Type="http://schemas.openxmlformats.org/officeDocument/2006/relationships/image" Target="../media/image61.png"/><Relationship Id="rId2" Type="http://schemas.openxmlformats.org/officeDocument/2006/relationships/image" Target="../media/image6.png"/><Relationship Id="rId16" Type="http://schemas.openxmlformats.org/officeDocument/2006/relationships/image" Target="../media/image6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55.png"/><Relationship Id="rId5" Type="http://schemas.openxmlformats.org/officeDocument/2006/relationships/image" Target="../media/image9.png"/><Relationship Id="rId15" Type="http://schemas.openxmlformats.org/officeDocument/2006/relationships/image" Target="../media/image59.png"/><Relationship Id="rId10" Type="http://schemas.openxmlformats.org/officeDocument/2006/relationships/image" Target="../media/image54.png"/><Relationship Id="rId4" Type="http://schemas.openxmlformats.org/officeDocument/2006/relationships/image" Target="../media/image8.png"/><Relationship Id="rId9" Type="http://schemas.openxmlformats.org/officeDocument/2006/relationships/image" Target="../media/image53.png"/><Relationship Id="rId14" Type="http://schemas.openxmlformats.org/officeDocument/2006/relationships/image" Target="../media/image5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63.png"/><Relationship Id="rId4" Type="http://schemas.openxmlformats.org/officeDocument/2006/relationships/image" Target="../media/image8.png"/><Relationship Id="rId9" Type="http://schemas.openxmlformats.org/officeDocument/2006/relationships/image" Target="../media/image6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69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6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67.png"/><Relationship Id="rId5" Type="http://schemas.openxmlformats.org/officeDocument/2006/relationships/image" Target="../media/image9.png"/><Relationship Id="rId15" Type="http://schemas.openxmlformats.org/officeDocument/2006/relationships/image" Target="../media/image16.png"/><Relationship Id="rId10" Type="http://schemas.openxmlformats.org/officeDocument/2006/relationships/image" Target="../media/image66.png"/><Relationship Id="rId4" Type="http://schemas.openxmlformats.org/officeDocument/2006/relationships/image" Target="../media/image8.png"/><Relationship Id="rId9" Type="http://schemas.openxmlformats.org/officeDocument/2006/relationships/image" Target="../media/image65.png"/><Relationship Id="rId14" Type="http://schemas.openxmlformats.org/officeDocument/2006/relationships/image" Target="../media/image7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74.jpeg"/><Relationship Id="rId5" Type="http://schemas.openxmlformats.org/officeDocument/2006/relationships/image" Target="../media/image9.png"/><Relationship Id="rId10" Type="http://schemas.openxmlformats.org/officeDocument/2006/relationships/image" Target="../media/image73.png"/><Relationship Id="rId4" Type="http://schemas.openxmlformats.org/officeDocument/2006/relationships/image" Target="../media/image8.png"/><Relationship Id="rId9" Type="http://schemas.openxmlformats.org/officeDocument/2006/relationships/image" Target="../media/image7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7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75.png"/><Relationship Id="rId5" Type="http://schemas.openxmlformats.org/officeDocument/2006/relationships/image" Target="../media/image9.png"/><Relationship Id="rId10" Type="http://schemas.openxmlformats.org/officeDocument/2006/relationships/image" Target="../media/image71.png"/><Relationship Id="rId4" Type="http://schemas.openxmlformats.org/officeDocument/2006/relationships/image" Target="../media/image8.png"/><Relationship Id="rId9" Type="http://schemas.openxmlformats.org/officeDocument/2006/relationships/image" Target="../media/image7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80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79.png"/><Relationship Id="rId5" Type="http://schemas.openxmlformats.org/officeDocument/2006/relationships/image" Target="../media/image9.png"/><Relationship Id="rId10" Type="http://schemas.openxmlformats.org/officeDocument/2006/relationships/image" Target="../media/image78.png"/><Relationship Id="rId4" Type="http://schemas.openxmlformats.org/officeDocument/2006/relationships/image" Target="../media/image8.png"/><Relationship Id="rId9" Type="http://schemas.openxmlformats.org/officeDocument/2006/relationships/image" Target="../media/image7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8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83.png"/><Relationship Id="rId5" Type="http://schemas.openxmlformats.org/officeDocument/2006/relationships/image" Target="../media/image9.png"/><Relationship Id="rId10" Type="http://schemas.openxmlformats.org/officeDocument/2006/relationships/image" Target="../media/image82.png"/><Relationship Id="rId4" Type="http://schemas.openxmlformats.org/officeDocument/2006/relationships/image" Target="../media/image8.png"/><Relationship Id="rId9" Type="http://schemas.openxmlformats.org/officeDocument/2006/relationships/image" Target="../media/image8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80.png"/><Relationship Id="rId4" Type="http://schemas.openxmlformats.org/officeDocument/2006/relationships/image" Target="../media/image8.png"/><Relationship Id="rId9" Type="http://schemas.openxmlformats.org/officeDocument/2006/relationships/image" Target="../media/image8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87.png"/><Relationship Id="rId5" Type="http://schemas.openxmlformats.org/officeDocument/2006/relationships/image" Target="../media/image9.png"/><Relationship Id="rId10" Type="http://schemas.openxmlformats.org/officeDocument/2006/relationships/image" Target="../media/image86.png"/><Relationship Id="rId4" Type="http://schemas.openxmlformats.org/officeDocument/2006/relationships/image" Target="../media/image8.png"/><Relationship Id="rId9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6.png"/><Relationship Id="rId5" Type="http://schemas.openxmlformats.org/officeDocument/2006/relationships/image" Target="../media/image9.png"/><Relationship Id="rId10" Type="http://schemas.openxmlformats.org/officeDocument/2006/relationships/image" Target="../media/image80.png"/><Relationship Id="rId4" Type="http://schemas.openxmlformats.org/officeDocument/2006/relationships/image" Target="../media/image8.png"/><Relationship Id="rId9" Type="http://schemas.openxmlformats.org/officeDocument/2006/relationships/image" Target="../media/image88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9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80.png"/><Relationship Id="rId5" Type="http://schemas.openxmlformats.org/officeDocument/2006/relationships/image" Target="../media/image9.png"/><Relationship Id="rId10" Type="http://schemas.openxmlformats.org/officeDocument/2006/relationships/image" Target="../media/image89.png"/><Relationship Id="rId4" Type="http://schemas.openxmlformats.org/officeDocument/2006/relationships/image" Target="../media/image8.png"/><Relationship Id="rId9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13" Type="http://schemas.openxmlformats.org/officeDocument/2006/relationships/image" Target="../media/image96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9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94.png"/><Relationship Id="rId5" Type="http://schemas.openxmlformats.org/officeDocument/2006/relationships/image" Target="../media/image9.png"/><Relationship Id="rId15" Type="http://schemas.openxmlformats.org/officeDocument/2006/relationships/image" Target="../media/image80.png"/><Relationship Id="rId10" Type="http://schemas.openxmlformats.org/officeDocument/2006/relationships/image" Target="../media/image93.png"/><Relationship Id="rId4" Type="http://schemas.openxmlformats.org/officeDocument/2006/relationships/image" Target="../media/image8.png"/><Relationship Id="rId9" Type="http://schemas.openxmlformats.org/officeDocument/2006/relationships/image" Target="../media/image92.png"/><Relationship Id="rId14" Type="http://schemas.openxmlformats.org/officeDocument/2006/relationships/image" Target="../media/image16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0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99.png"/><Relationship Id="rId5" Type="http://schemas.openxmlformats.org/officeDocument/2006/relationships/image" Target="../media/image9.png"/><Relationship Id="rId10" Type="http://schemas.openxmlformats.org/officeDocument/2006/relationships/image" Target="../media/image98.png"/><Relationship Id="rId4" Type="http://schemas.openxmlformats.org/officeDocument/2006/relationships/image" Target="../media/image8.png"/><Relationship Id="rId9" Type="http://schemas.openxmlformats.org/officeDocument/2006/relationships/image" Target="../media/image1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103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0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01.png"/><Relationship Id="rId5" Type="http://schemas.openxmlformats.org/officeDocument/2006/relationships/image" Target="../media/image9.png"/><Relationship Id="rId10" Type="http://schemas.openxmlformats.org/officeDocument/2006/relationships/image" Target="../media/image67.png"/><Relationship Id="rId4" Type="http://schemas.openxmlformats.org/officeDocument/2006/relationships/image" Target="../media/image8.png"/><Relationship Id="rId9" Type="http://schemas.openxmlformats.org/officeDocument/2006/relationships/image" Target="../media/image66.png"/><Relationship Id="rId1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6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6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06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13" Type="http://schemas.openxmlformats.org/officeDocument/2006/relationships/image" Target="../media/image16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09.png"/><Relationship Id="rId5" Type="http://schemas.openxmlformats.org/officeDocument/2006/relationships/image" Target="../media/image9.png"/><Relationship Id="rId10" Type="http://schemas.openxmlformats.org/officeDocument/2006/relationships/image" Target="../media/image108.png"/><Relationship Id="rId4" Type="http://schemas.openxmlformats.org/officeDocument/2006/relationships/image" Target="../media/image8.png"/><Relationship Id="rId9" Type="http://schemas.openxmlformats.org/officeDocument/2006/relationships/image" Target="../media/image3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13.png"/><Relationship Id="rId5" Type="http://schemas.openxmlformats.org/officeDocument/2006/relationships/image" Target="../media/image9.png"/><Relationship Id="rId10" Type="http://schemas.openxmlformats.org/officeDocument/2006/relationships/image" Target="../media/image112.png"/><Relationship Id="rId4" Type="http://schemas.openxmlformats.org/officeDocument/2006/relationships/image" Target="../media/image8.png"/><Relationship Id="rId9" Type="http://schemas.openxmlformats.org/officeDocument/2006/relationships/image" Target="../media/image111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15.png"/><Relationship Id="rId5" Type="http://schemas.openxmlformats.org/officeDocument/2006/relationships/image" Target="../media/image9.png"/><Relationship Id="rId10" Type="http://schemas.openxmlformats.org/officeDocument/2006/relationships/image" Target="../media/image114.png"/><Relationship Id="rId4" Type="http://schemas.openxmlformats.org/officeDocument/2006/relationships/image" Target="../media/image8.png"/><Relationship Id="rId9" Type="http://schemas.openxmlformats.org/officeDocument/2006/relationships/image" Target="../media/image36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119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1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66.png"/><Relationship Id="rId5" Type="http://schemas.openxmlformats.org/officeDocument/2006/relationships/image" Target="../media/image9.png"/><Relationship Id="rId15" Type="http://schemas.openxmlformats.org/officeDocument/2006/relationships/image" Target="../media/image16.png"/><Relationship Id="rId10" Type="http://schemas.openxmlformats.org/officeDocument/2006/relationships/image" Target="../media/image117.png"/><Relationship Id="rId4" Type="http://schemas.openxmlformats.org/officeDocument/2006/relationships/image" Target="../media/image8.png"/><Relationship Id="rId9" Type="http://schemas.openxmlformats.org/officeDocument/2006/relationships/image" Target="../media/image116.png"/><Relationship Id="rId14" Type="http://schemas.openxmlformats.org/officeDocument/2006/relationships/image" Target="../media/image12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5.png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16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2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20.png"/><Relationship Id="rId5" Type="http://schemas.openxmlformats.org/officeDocument/2006/relationships/image" Target="../media/image9.png"/><Relationship Id="rId10" Type="http://schemas.openxmlformats.org/officeDocument/2006/relationships/image" Target="../media/image19.png"/><Relationship Id="rId4" Type="http://schemas.openxmlformats.org/officeDocument/2006/relationships/image" Target="../media/image8.png"/><Relationship Id="rId9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6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25.png"/><Relationship Id="rId5" Type="http://schemas.openxmlformats.org/officeDocument/2006/relationships/image" Target="../media/image9.png"/><Relationship Id="rId10" Type="http://schemas.openxmlformats.org/officeDocument/2006/relationships/image" Target="../media/image24.png"/><Relationship Id="rId4" Type="http://schemas.openxmlformats.org/officeDocument/2006/relationships/image" Target="../media/image8.png"/><Relationship Id="rId9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32.png"/><Relationship Id="rId2" Type="http://schemas.openxmlformats.org/officeDocument/2006/relationships/image" Target="../media/image6.png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31.png"/><Relationship Id="rId5" Type="http://schemas.openxmlformats.org/officeDocument/2006/relationships/image" Target="../media/image9.png"/><Relationship Id="rId15" Type="http://schemas.openxmlformats.org/officeDocument/2006/relationships/image" Target="../media/image35.png"/><Relationship Id="rId10" Type="http://schemas.openxmlformats.org/officeDocument/2006/relationships/image" Target="../media/image30.png"/><Relationship Id="rId4" Type="http://schemas.openxmlformats.org/officeDocument/2006/relationships/image" Target="../media/image8.png"/><Relationship Id="rId9" Type="http://schemas.openxmlformats.org/officeDocument/2006/relationships/image" Target="../media/image29.png"/><Relationship Id="rId14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36503" y="3500897"/>
            <a:ext cx="13451330" cy="132343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8000" kern="0" spc="-400" dirty="0" err="1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gradFill>
                  <a:gsLst>
                    <a:gs pos="0">
                      <a:srgbClr val="3B8ECE"/>
                    </a:gs>
                    <a:gs pos="72000">
                      <a:srgbClr val="08D68E"/>
                    </a:gs>
                    <a:gs pos="100000">
                      <a:srgbClr val="08D68E"/>
                    </a:gs>
                  </a:gsLst>
                  <a:lin ang="8100000" scaled="0"/>
                </a:gra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스토끼</a:t>
            </a:r>
            <a:r>
              <a:rPr lang="en-US" sz="8000" kern="0" spc="-400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gradFill>
                  <a:gsLst>
                    <a:gs pos="0">
                      <a:srgbClr val="3B8ECE"/>
                    </a:gs>
                    <a:gs pos="72000">
                      <a:srgbClr val="08D68E"/>
                    </a:gs>
                    <a:gs pos="100000">
                      <a:srgbClr val="08D68E"/>
                    </a:gs>
                  </a:gsLst>
                  <a:lin ang="8100000" scaled="0"/>
                </a:gra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STOCKAI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078302" y="5068368"/>
            <a:ext cx="9232318" cy="6617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700" kern="0" spc="-300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  <a:cs typeface="BM DoHyeon" pitchFamily="34" charset="0"/>
              </a:rPr>
              <a:t>AI 부산경남 8반 25조</a:t>
            </a:r>
            <a:endParaRPr lang="en-US" dirty="0">
              <a:ln>
                <a:solidFill>
                  <a:schemeClr val="accent2">
                    <a:lumMod val="60000"/>
                    <a:lumOff val="40000"/>
                    <a:alpha val="0"/>
                  </a:schemeClr>
                </a:solidFill>
              </a:ln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12776779" y="-3034143"/>
            <a:ext cx="9875013" cy="12267097"/>
            <a:chOff x="12776779" y="-3034143"/>
            <a:chExt cx="9875013" cy="12267097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340000">
              <a:off x="7839272" y="-9167691"/>
              <a:ext cx="19750027" cy="24534195"/>
            </a:xfrm>
            <a:prstGeom prst="rect">
              <a:avLst/>
            </a:prstGeom>
          </p:spPr>
        </p:pic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340000">
              <a:off x="12776779" y="-3034143"/>
              <a:ext cx="9875013" cy="1226709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876160" y="-1783554"/>
            <a:ext cx="24534195" cy="21137812"/>
            <a:chOff x="1876160" y="-1783554"/>
            <a:chExt cx="24534195" cy="2113781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3574352" y="-3481746"/>
              <a:ext cx="21137812" cy="24534195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6200000">
              <a:off x="8858805" y="2651802"/>
              <a:ext cx="10568906" cy="1226709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49011" y="3112924"/>
            <a:ext cx="2758900" cy="2758900"/>
            <a:chOff x="1349011" y="3074830"/>
            <a:chExt cx="2758900" cy="275890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49011" y="3074830"/>
              <a:ext cx="2758900" cy="27589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1001">
            <a:extLst>
              <a:ext uri="{FF2B5EF4-FFF2-40B4-BE49-F238E27FC236}">
                <a16:creationId xmlns:a16="http://schemas.microsoft.com/office/drawing/2014/main" id="{DC184C39-C571-4623-B900-4890173F5980}"/>
              </a:ext>
            </a:extLst>
          </p:cNvPr>
          <p:cNvGrpSpPr/>
          <p:nvPr/>
        </p:nvGrpSpPr>
        <p:grpSpPr>
          <a:xfrm>
            <a:off x="-1788719" y="6998309"/>
            <a:ext cx="6817816" cy="8469337"/>
            <a:chOff x="-1788719" y="6998309"/>
            <a:chExt cx="6817816" cy="8469337"/>
          </a:xfrm>
        </p:grpSpPr>
        <p:pic>
          <p:nvPicPr>
            <p:cNvPr id="31" name="Object 3">
              <a:extLst>
                <a:ext uri="{FF2B5EF4-FFF2-40B4-BE49-F238E27FC236}">
                  <a16:creationId xmlns:a16="http://schemas.microsoft.com/office/drawing/2014/main" id="{7FEA6219-9909-44D4-98E5-3F542D018D7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340000">
              <a:off x="-5197627" y="2763640"/>
              <a:ext cx="13635633" cy="16938674"/>
            </a:xfrm>
            <a:prstGeom prst="rect">
              <a:avLst/>
            </a:prstGeom>
          </p:spPr>
        </p:pic>
        <p:pic>
          <p:nvPicPr>
            <p:cNvPr id="32" name="Object 4">
              <a:extLst>
                <a:ext uri="{FF2B5EF4-FFF2-40B4-BE49-F238E27FC236}">
                  <a16:creationId xmlns:a16="http://schemas.microsoft.com/office/drawing/2014/main" id="{43A150F7-79D6-41AF-8A7A-77A5D22D22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340000">
              <a:off x="-1788719" y="6998309"/>
              <a:ext cx="6817816" cy="8469337"/>
            </a:xfrm>
            <a:prstGeom prst="rect">
              <a:avLst/>
            </a:prstGeom>
          </p:spPr>
        </p:pic>
      </p:grpSp>
      <p:grpSp>
        <p:nvGrpSpPr>
          <p:cNvPr id="33" name="그룹 1002">
            <a:extLst>
              <a:ext uri="{FF2B5EF4-FFF2-40B4-BE49-F238E27FC236}">
                <a16:creationId xmlns:a16="http://schemas.microsoft.com/office/drawing/2014/main" id="{E016794F-400A-4064-A9FB-15356DE097E3}"/>
              </a:ext>
            </a:extLst>
          </p:cNvPr>
          <p:cNvGrpSpPr/>
          <p:nvPr/>
        </p:nvGrpSpPr>
        <p:grpSpPr>
          <a:xfrm>
            <a:off x="13475648" y="-2515017"/>
            <a:ext cx="9245549" cy="6658191"/>
            <a:chOff x="13475648" y="-2515017"/>
            <a:chExt cx="9245549" cy="6658191"/>
          </a:xfrm>
        </p:grpSpPr>
        <p:grpSp>
          <p:nvGrpSpPr>
            <p:cNvPr id="34" name="그룹 1003">
              <a:extLst>
                <a:ext uri="{FF2B5EF4-FFF2-40B4-BE49-F238E27FC236}">
                  <a16:creationId xmlns:a16="http://schemas.microsoft.com/office/drawing/2014/main" id="{ECA90CC3-26B1-4BF1-9076-5C3161A9AF61}"/>
                </a:ext>
              </a:extLst>
            </p:cNvPr>
            <p:cNvGrpSpPr/>
            <p:nvPr/>
          </p:nvGrpSpPr>
          <p:grpSpPr>
            <a:xfrm>
              <a:off x="15724698" y="-3198408"/>
              <a:ext cx="6192704" cy="7692800"/>
              <a:chOff x="15724698" y="-3198408"/>
              <a:chExt cx="6192704" cy="7692800"/>
            </a:xfrm>
          </p:grpSpPr>
          <p:pic>
            <p:nvPicPr>
              <p:cNvPr id="45" name="Object 8">
                <a:extLst>
                  <a:ext uri="{FF2B5EF4-FFF2-40B4-BE49-F238E27FC236}">
                    <a16:creationId xmlns:a16="http://schemas.microsoft.com/office/drawing/2014/main" id="{12FCDF1A-ED8D-4D97-BCC8-FBB8EE0F02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5340000">
                <a:off x="12628346" y="-7044808"/>
                <a:ext cx="12385408" cy="15385600"/>
              </a:xfrm>
              <a:prstGeom prst="rect">
                <a:avLst/>
              </a:prstGeom>
            </p:spPr>
          </p:pic>
          <p:pic>
            <p:nvPicPr>
              <p:cNvPr id="46" name="Object 9">
                <a:extLst>
                  <a:ext uri="{FF2B5EF4-FFF2-40B4-BE49-F238E27FC236}">
                    <a16:creationId xmlns:a16="http://schemas.microsoft.com/office/drawing/2014/main" id="{3E29D4C9-0819-4ED1-A142-CA0E59B1085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5340000">
                <a:off x="15724698" y="-3198408"/>
                <a:ext cx="6192704" cy="7692800"/>
              </a:xfrm>
              <a:prstGeom prst="rect">
                <a:avLst/>
              </a:prstGeom>
            </p:spPr>
          </p:pic>
        </p:grpSp>
        <p:grpSp>
          <p:nvGrpSpPr>
            <p:cNvPr id="37" name="그룹 1004">
              <a:extLst>
                <a:ext uri="{FF2B5EF4-FFF2-40B4-BE49-F238E27FC236}">
                  <a16:creationId xmlns:a16="http://schemas.microsoft.com/office/drawing/2014/main" id="{254DBB01-0821-4E2D-8761-7A7E3825E1A1}"/>
                </a:ext>
              </a:extLst>
            </p:cNvPr>
            <p:cNvGrpSpPr/>
            <p:nvPr/>
          </p:nvGrpSpPr>
          <p:grpSpPr>
            <a:xfrm>
              <a:off x="13962383" y="-2410227"/>
              <a:ext cx="6058514" cy="7031984"/>
              <a:chOff x="13962383" y="-2410227"/>
              <a:chExt cx="6058514" cy="7031984"/>
            </a:xfrm>
          </p:grpSpPr>
          <p:pic>
            <p:nvPicPr>
              <p:cNvPr id="42" name="Object 12">
                <a:extLst>
                  <a:ext uri="{FF2B5EF4-FFF2-40B4-BE49-F238E27FC236}">
                    <a16:creationId xmlns:a16="http://schemas.microsoft.com/office/drawing/2014/main" id="{6F9CA474-9296-44AA-AF1D-0EA9A94984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6200000">
                <a:off x="10933126" y="-5926220"/>
                <a:ext cx="12117028" cy="14063969"/>
              </a:xfrm>
              <a:prstGeom prst="rect">
                <a:avLst/>
              </a:prstGeom>
            </p:spPr>
          </p:pic>
          <p:pic>
            <p:nvPicPr>
              <p:cNvPr id="44" name="Object 13">
                <a:extLst>
                  <a:ext uri="{FF2B5EF4-FFF2-40B4-BE49-F238E27FC236}">
                    <a16:creationId xmlns:a16="http://schemas.microsoft.com/office/drawing/2014/main" id="{5A5FD70A-A74A-4386-94C0-CC274B9A17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6200000">
                <a:off x="13962383" y="-2410227"/>
                <a:ext cx="6058514" cy="7031984"/>
              </a:xfrm>
              <a:prstGeom prst="rect">
                <a:avLst/>
              </a:prstGeom>
            </p:spPr>
          </p:pic>
        </p:grpSp>
      </p:grpSp>
      <p:pic>
        <p:nvPicPr>
          <p:cNvPr id="4" name="Object 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56658" y="3334991"/>
            <a:ext cx="5043391" cy="5796265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432867" y="7723815"/>
            <a:ext cx="4490967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000" kern="0" spc="-100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  <a:cs typeface="굴림" pitchFamily="34" charset="0"/>
              </a:rPr>
              <a:t>AI 포트폴리오</a:t>
            </a:r>
            <a:endParaRPr lang="en-US" dirty="0">
              <a:ln>
                <a:solidFill>
                  <a:schemeClr val="accent2">
                    <a:lumMod val="60000"/>
                    <a:lumOff val="40000"/>
                    <a:alpha val="0"/>
                  </a:schemeClr>
                </a:solidFill>
              </a:ln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21307" y="8313968"/>
            <a:ext cx="6514101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kern="0" spc="-100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굴림" pitchFamily="34" charset="0"/>
              </a:rPr>
              <a:t>AI 포트폴리오를 참고하여 투자 가능</a:t>
            </a:r>
            <a:endParaRPr lang="en-US" dirty="0">
              <a:ln>
                <a:solidFill>
                  <a:schemeClr val="accent2">
                    <a:lumMod val="60000"/>
                    <a:lumOff val="40000"/>
                    <a:alpha val="0"/>
                  </a:schemeClr>
                </a:solidFill>
              </a:ln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pic>
        <p:nvPicPr>
          <p:cNvPr id="13" name="Object 12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624742" y="3334991"/>
            <a:ext cx="5043391" cy="5796265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6897372" y="7723815"/>
            <a:ext cx="4490967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000" kern="0" spc="-100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종목별 </a:t>
            </a:r>
            <a:r>
              <a:rPr lang="en-US" sz="3000" kern="0" spc="-100" dirty="0" err="1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투자</a:t>
            </a:r>
            <a:r>
              <a:rPr lang="en-US" sz="3000" kern="0" spc="-100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en-US" sz="3000" kern="0" spc="-100" dirty="0" err="1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조언</a:t>
            </a:r>
            <a:endParaRPr lang="en-US" sz="3000" kern="0" spc="-100" dirty="0">
              <a:ln>
                <a:solidFill>
                  <a:schemeClr val="accent2">
                    <a:lumMod val="60000"/>
                    <a:lumOff val="40000"/>
                    <a:alpha val="0"/>
                  </a:schemeClr>
                </a:solidFill>
              </a:ln>
              <a:solidFill>
                <a:srgbClr val="000000"/>
              </a:solidFill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889383" y="8313968"/>
            <a:ext cx="6514101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kern="0" spc="-100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굴림" pitchFamily="34" charset="0"/>
              </a:rPr>
              <a:t>AI로 분석한 종목별 예측 결과를 참고하여 투자 가능</a:t>
            </a:r>
            <a:endParaRPr lang="en-US" dirty="0">
              <a:ln>
                <a:solidFill>
                  <a:schemeClr val="accent2">
                    <a:lumMod val="60000"/>
                    <a:lumOff val="40000"/>
                    <a:alpha val="0"/>
                  </a:schemeClr>
                </a:solidFill>
              </a:ln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461728" y="1405810"/>
            <a:ext cx="11362261" cy="127727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7700" kern="0" spc="-400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LG Smart UI Regular" panose="020B0500000101010101" pitchFamily="50" charset="-127"/>
                <a:cs typeface="굴림" pitchFamily="34" charset="0"/>
              </a:rPr>
              <a:t>그래서 스토끼는</a:t>
            </a:r>
            <a:endParaRPr lang="en-US" dirty="0">
              <a:ln>
                <a:solidFill>
                  <a:schemeClr val="accent2">
                    <a:lumMod val="60000"/>
                    <a:lumOff val="40000"/>
                    <a:alpha val="0"/>
                  </a:schemeClr>
                </a:solidFill>
              </a:ln>
            </a:endParaRPr>
          </a:p>
        </p:txBody>
      </p:sp>
      <p:pic>
        <p:nvPicPr>
          <p:cNvPr id="38" name="Object 3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083279" y="3334991"/>
            <a:ext cx="5043391" cy="5796265"/>
          </a:xfrm>
          <a:prstGeom prst="rect">
            <a:avLst/>
          </a:prstGeom>
        </p:spPr>
      </p:pic>
      <p:sp>
        <p:nvSpPr>
          <p:cNvPr id="40" name="Object 40"/>
          <p:cNvSpPr txBox="1"/>
          <p:nvPr/>
        </p:nvSpPr>
        <p:spPr>
          <a:xfrm>
            <a:off x="12112964" y="7723815"/>
            <a:ext cx="4903892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000" kern="0" spc="-100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안정적인 </a:t>
            </a:r>
            <a:r>
              <a:rPr lang="en-US" sz="3000" kern="0" spc="-100" dirty="0" err="1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성능의</a:t>
            </a:r>
            <a:r>
              <a:rPr lang="en-US" sz="3000" kern="0" spc="-100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AI</a:t>
            </a:r>
          </a:p>
        </p:txBody>
      </p:sp>
      <p:sp>
        <p:nvSpPr>
          <p:cNvPr id="41" name="Object 41"/>
          <p:cNvSpPr txBox="1"/>
          <p:nvPr/>
        </p:nvSpPr>
        <p:spPr>
          <a:xfrm>
            <a:off x="11347936" y="8313968"/>
            <a:ext cx="6514101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kern="0" spc="-100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굴림" pitchFamily="34" charset="0"/>
              </a:rPr>
              <a:t>하락장인 최근 6개월의 모의투자 결과 손실없는 성능</a:t>
            </a:r>
            <a:endParaRPr lang="en-US" dirty="0">
              <a:ln>
                <a:solidFill>
                  <a:schemeClr val="accent2">
                    <a:lumMod val="60000"/>
                    <a:lumOff val="40000"/>
                    <a:alpha val="0"/>
                  </a:schemeClr>
                </a:solidFill>
              </a:ln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grpSp>
        <p:nvGrpSpPr>
          <p:cNvPr id="1010" name="그룹 1010"/>
          <p:cNvGrpSpPr/>
          <p:nvPr/>
        </p:nvGrpSpPr>
        <p:grpSpPr>
          <a:xfrm>
            <a:off x="12114285" y="4105841"/>
            <a:ext cx="4981380" cy="3098644"/>
            <a:chOff x="12114285" y="3841115"/>
            <a:chExt cx="4981380" cy="3098644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114285" y="3841115"/>
              <a:ext cx="4981380" cy="3098644"/>
            </a:xfrm>
            <a:prstGeom prst="rect">
              <a:avLst/>
            </a:prstGeom>
          </p:spPr>
        </p:pic>
      </p:grpSp>
      <p:sp>
        <p:nvSpPr>
          <p:cNvPr id="35" name="Object 2">
            <a:extLst>
              <a:ext uri="{FF2B5EF4-FFF2-40B4-BE49-F238E27FC236}">
                <a16:creationId xmlns:a16="http://schemas.microsoft.com/office/drawing/2014/main" id="{CBBE563E-0392-42A7-AFF0-7C2435FE80E2}"/>
              </a:ext>
            </a:extLst>
          </p:cNvPr>
          <p:cNvSpPr txBox="1"/>
          <p:nvPr/>
        </p:nvSpPr>
        <p:spPr>
          <a:xfrm>
            <a:off x="3177952" y="673977"/>
            <a:ext cx="11777429" cy="132343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8000" kern="0" spc="-400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gradFill>
                  <a:gsLst>
                    <a:gs pos="0">
                      <a:srgbClr val="3B8ECE"/>
                    </a:gs>
                    <a:gs pos="72000">
                      <a:srgbClr val="08D68E"/>
                    </a:gs>
                    <a:gs pos="100000">
                      <a:srgbClr val="08D68E"/>
                    </a:gs>
                  </a:gsLst>
                  <a:lin ang="8100000" scaled="0"/>
                </a:gradFill>
                <a:latin typeface="LG Smart UI Bold" panose="020B0800000101010101" pitchFamily="50" charset="-127"/>
                <a:ea typeface="LG Smart UI Bold" panose="020B0800000101010101" pitchFamily="50" charset="-127"/>
                <a:cs typeface="굴림" pitchFamily="34" charset="0"/>
              </a:rPr>
              <a:t>차별성</a:t>
            </a:r>
            <a:endParaRPr lang="en-US" dirty="0">
              <a:ln>
                <a:solidFill>
                  <a:schemeClr val="accent2">
                    <a:lumMod val="60000"/>
                    <a:lumOff val="40000"/>
                    <a:alpha val="0"/>
                  </a:schemeClr>
                </a:solidFill>
              </a:ln>
              <a:gradFill>
                <a:gsLst>
                  <a:gs pos="0">
                    <a:srgbClr val="3B8ECE"/>
                  </a:gs>
                  <a:gs pos="72000">
                    <a:srgbClr val="08D68E"/>
                  </a:gs>
                  <a:gs pos="100000">
                    <a:srgbClr val="08D68E"/>
                  </a:gs>
                </a:gsLst>
                <a:lin ang="8100000" scaled="0"/>
              </a:gradFill>
              <a:latin typeface="LG Smart UI Bold" panose="020B0800000101010101" pitchFamily="50" charset="-127"/>
              <a:ea typeface="LG Smart UI Bold" panose="020B0800000101010101" pitchFamily="50" charset="-127"/>
              <a:cs typeface="Calibri"/>
            </a:endParaRPr>
          </a:p>
        </p:txBody>
      </p:sp>
      <p:sp>
        <p:nvSpPr>
          <p:cNvPr id="36" name="Object 3">
            <a:extLst>
              <a:ext uri="{FF2B5EF4-FFF2-40B4-BE49-F238E27FC236}">
                <a16:creationId xmlns:a16="http://schemas.microsoft.com/office/drawing/2014/main" id="{18C9AC38-B5E7-4F50-91BF-4F85C6D8C420}"/>
              </a:ext>
            </a:extLst>
          </p:cNvPr>
          <p:cNvSpPr txBox="1"/>
          <p:nvPr/>
        </p:nvSpPr>
        <p:spPr>
          <a:xfrm>
            <a:off x="1315157" y="837196"/>
            <a:ext cx="6832545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200" kern="0" spc="-400" dirty="0" err="1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굴림" pitchFamily="34" charset="0"/>
              </a:rPr>
              <a:t>프로젝트</a:t>
            </a:r>
            <a:r>
              <a:rPr lang="en-US" altLang="ko-KR" sz="3200" kern="0" spc="-400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굴림" pitchFamily="34" charset="0"/>
              </a:rPr>
              <a:t> </a:t>
            </a:r>
            <a:r>
              <a:rPr lang="en-US" altLang="ko-KR" sz="3200" kern="0" spc="-400" dirty="0" err="1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굴림" pitchFamily="34" charset="0"/>
              </a:rPr>
              <a:t>소개</a:t>
            </a:r>
            <a:endParaRPr lang="en-US" sz="3600" dirty="0">
              <a:ln>
                <a:solidFill>
                  <a:schemeClr val="accent2">
                    <a:lumMod val="60000"/>
                    <a:lumOff val="40000"/>
                    <a:alpha val="0"/>
                  </a:schemeClr>
                </a:solidFill>
              </a:ln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pic>
        <p:nvPicPr>
          <p:cNvPr id="39" name="그림 9">
            <a:extLst>
              <a:ext uri="{FF2B5EF4-FFF2-40B4-BE49-F238E27FC236}">
                <a16:creationId xmlns:a16="http://schemas.microsoft.com/office/drawing/2014/main" id="{95916617-3798-4164-B552-AD0E822A018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8623" y="808567"/>
            <a:ext cx="626534" cy="612423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D7F66B3-F674-4F9C-9F83-BEF3D1B1E1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7635" y="3805586"/>
            <a:ext cx="5020498" cy="1030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054AFDE8-E33E-46F4-B353-54EA616AA53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694290" y="4889118"/>
            <a:ext cx="4897129" cy="231842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A837C4F-E1C4-490E-A785-C89E4CE5D40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600191" y="3409761"/>
            <a:ext cx="4156318" cy="4065963"/>
          </a:xfrm>
          <a:prstGeom prst="rect">
            <a:avLst/>
          </a:prstGeom>
        </p:spPr>
      </p:pic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68A88D2C-8A96-417E-A039-85E0171D9E60}"/>
              </a:ext>
            </a:extLst>
          </p:cNvPr>
          <p:cNvCxnSpPr>
            <a:cxnSpLocks/>
          </p:cNvCxnSpPr>
          <p:nvPr/>
        </p:nvCxnSpPr>
        <p:spPr>
          <a:xfrm>
            <a:off x="1156658" y="7469057"/>
            <a:ext cx="15979558" cy="0"/>
          </a:xfrm>
          <a:prstGeom prst="line">
            <a:avLst/>
          </a:prstGeom>
          <a:ln w="571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8DB180E6-3973-4E99-AD61-8F3BFA686EC4}"/>
              </a:ext>
            </a:extLst>
          </p:cNvPr>
          <p:cNvSpPr txBox="1"/>
          <p:nvPr/>
        </p:nvSpPr>
        <p:spPr>
          <a:xfrm>
            <a:off x="17965476" y="9916439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solidFill>
                  <a:schemeClr val="bg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9</a:t>
            </a:r>
            <a:endParaRPr lang="ko-KR" altLang="en-US" dirty="0">
              <a:solidFill>
                <a:schemeClr val="bg1"/>
              </a:solidFill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788719" y="6998309"/>
            <a:ext cx="6817816" cy="8469337"/>
            <a:chOff x="-1788719" y="6998309"/>
            <a:chExt cx="6817816" cy="8469337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340000">
              <a:off x="-5197627" y="2763640"/>
              <a:ext cx="13635633" cy="16938674"/>
            </a:xfrm>
            <a:prstGeom prst="rect">
              <a:avLst/>
            </a:prstGeom>
          </p:spPr>
        </p:pic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340000">
              <a:off x="-1788719" y="6998309"/>
              <a:ext cx="6817816" cy="846933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475648" y="-2515017"/>
            <a:ext cx="9245549" cy="6658191"/>
            <a:chOff x="13475648" y="-2515017"/>
            <a:chExt cx="9245549" cy="6658191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5724698" y="-3198408"/>
              <a:ext cx="6192704" cy="7692800"/>
              <a:chOff x="15724698" y="-3198408"/>
              <a:chExt cx="6192704" cy="7692800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5340000">
                <a:off x="12628346" y="-7044808"/>
                <a:ext cx="12385408" cy="15385600"/>
              </a:xfrm>
              <a:prstGeom prst="rect">
                <a:avLst/>
              </a:prstGeom>
            </p:spPr>
          </p:pic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5340000">
                <a:off x="15724698" y="-3198408"/>
                <a:ext cx="6192704" cy="7692800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3962383" y="-2410227"/>
              <a:ext cx="6058514" cy="7031984"/>
              <a:chOff x="13962383" y="-2410227"/>
              <a:chExt cx="6058514" cy="7031984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6200000">
                <a:off x="10933126" y="-5926220"/>
                <a:ext cx="12117028" cy="14063969"/>
              </a:xfrm>
              <a:prstGeom prst="rect">
                <a:avLst/>
              </a:prstGeom>
            </p:spPr>
          </p:pic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6200000">
                <a:off x="13962383" y="-2410227"/>
                <a:ext cx="6058514" cy="7031984"/>
              </a:xfrm>
              <a:prstGeom prst="rect">
                <a:avLst/>
              </a:prstGeom>
            </p:spPr>
          </p:pic>
        </p:grpSp>
      </p:grpSp>
      <p:sp>
        <p:nvSpPr>
          <p:cNvPr id="2" name="Object 2"/>
          <p:cNvSpPr txBox="1"/>
          <p:nvPr/>
        </p:nvSpPr>
        <p:spPr>
          <a:xfrm>
            <a:off x="1432870" y="7386094"/>
            <a:ext cx="4490967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000" kern="0" spc="-100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LG Smart UI Regular" panose="020B0500000101010101" pitchFamily="50" charset="-127"/>
                <a:cs typeface="굴림" pitchFamily="34" charset="0"/>
              </a:rPr>
              <a:t>소제목 입력칸</a:t>
            </a:r>
            <a:endParaRPr lang="en-US" dirty="0">
              <a:ln>
                <a:solidFill>
                  <a:schemeClr val="accent2">
                    <a:lumMod val="60000"/>
                    <a:lumOff val="40000"/>
                    <a:alpha val="0"/>
                  </a:schemeClr>
                </a:solidFill>
              </a:ln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21307" y="7976244"/>
            <a:ext cx="6514101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kern="0" spc="-100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굴림" pitchFamily="34" charset="0"/>
                <a:cs typeface="굴림" pitchFamily="34" charset="0"/>
              </a:rPr>
              <a:t>내용에 대한 세부적인 설명을 이곳에 </a:t>
            </a:r>
          </a:p>
          <a:p>
            <a:pPr algn="ctr"/>
            <a:r>
              <a:rPr lang="en-US" sz="2000" kern="0" spc="-100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굴림" pitchFamily="34" charset="0"/>
                <a:cs typeface="굴림" pitchFamily="34" charset="0"/>
              </a:rPr>
              <a:t>적어보세요텍스트를 입력 하세요. </a:t>
            </a:r>
            <a:endParaRPr lang="en-US" dirty="0">
              <a:ln>
                <a:solidFill>
                  <a:schemeClr val="accent2">
                    <a:lumMod val="60000"/>
                    <a:lumOff val="40000"/>
                    <a:alpha val="0"/>
                  </a:schemeClr>
                </a:solidFill>
              </a:ln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197390" y="2955673"/>
            <a:ext cx="4622065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200" kern="0" spc="-100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5B74FD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  <a:cs typeface="굴림" pitchFamily="34" charset="0"/>
              </a:rPr>
              <a:t>퀀티랩</a:t>
            </a:r>
            <a:endParaRPr lang="en-US" sz="2000" dirty="0">
              <a:ln>
                <a:solidFill>
                  <a:schemeClr val="accent2">
                    <a:lumMod val="60000"/>
                    <a:lumOff val="40000"/>
                    <a:alpha val="0"/>
                  </a:schemeClr>
                </a:solidFill>
              </a:ln>
              <a:solidFill>
                <a:srgbClr val="5B74FD"/>
              </a:solidFill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9937464" y="2955673"/>
            <a:ext cx="4622065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200" kern="0" spc="-100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5B74FD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  <a:cs typeface="굴림" pitchFamily="34" charset="0"/>
              </a:rPr>
              <a:t>알파스퀘어</a:t>
            </a:r>
            <a:endParaRPr lang="en-US" sz="2000" dirty="0">
              <a:ln>
                <a:solidFill>
                  <a:schemeClr val="accent2">
                    <a:lumMod val="60000"/>
                    <a:lumOff val="40000"/>
                    <a:alpha val="0"/>
                  </a:schemeClr>
                </a:solidFill>
              </a:ln>
              <a:solidFill>
                <a:srgbClr val="5B74FD"/>
              </a:solidFill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569952" y="7823058"/>
            <a:ext cx="9753600" cy="113877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200" kern="0" spc="-200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굴림" pitchFamily="34" charset="0"/>
              </a:rPr>
              <a:t>타 사이트들은 전문성에 맞춰진 사이트들이라 초보자들이나 입문자들이 이용하기 어려운 </a:t>
            </a:r>
            <a:r>
              <a:rPr lang="en-US" sz="2200" kern="0" spc="-200" dirty="0" err="1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굴림" pitchFamily="34" charset="0"/>
              </a:rPr>
              <a:t>반면</a:t>
            </a:r>
            <a:r>
              <a:rPr lang="en-US" sz="2400" kern="0" spc="-200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굴림" pitchFamily="34" charset="0"/>
              </a:rPr>
              <a:t> </a:t>
            </a:r>
          </a:p>
          <a:p>
            <a:r>
              <a:rPr lang="en-US" sz="4400" kern="0" spc="-200" dirty="0" err="1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08D68E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  <a:cs typeface="굴림" pitchFamily="34" charset="0"/>
              </a:rPr>
              <a:t>스토끼</a:t>
            </a:r>
            <a:r>
              <a:rPr lang="en-US" sz="2200" kern="0" spc="-200" dirty="0" err="1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굴림" pitchFamily="34" charset="0"/>
              </a:rPr>
              <a:t>는</a:t>
            </a:r>
            <a:r>
              <a:rPr lang="en-US" sz="2200" kern="0" spc="-200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굴림" pitchFamily="34" charset="0"/>
              </a:rPr>
              <a:t> 주식 입문자들을 위해 </a:t>
            </a:r>
            <a:r>
              <a:rPr lang="en-US" sz="3200" kern="0" spc="-200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  <a:cs typeface="굴림" pitchFamily="34" charset="0"/>
              </a:rPr>
              <a:t>보기 </a:t>
            </a:r>
            <a:r>
              <a:rPr lang="en-US" sz="3200" kern="0" spc="-200" dirty="0" err="1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  <a:cs typeface="굴림" pitchFamily="34" charset="0"/>
              </a:rPr>
              <a:t>쉽고</a:t>
            </a:r>
            <a:r>
              <a:rPr lang="en-US" sz="3200" kern="0" spc="-200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  <a:cs typeface="굴림" pitchFamily="34" charset="0"/>
              </a:rPr>
              <a:t> </a:t>
            </a:r>
            <a:r>
              <a:rPr lang="en-US" sz="3200" kern="0" spc="-200" dirty="0" err="1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  <a:cs typeface="굴림" pitchFamily="34" charset="0"/>
              </a:rPr>
              <a:t>이용하기</a:t>
            </a:r>
            <a:r>
              <a:rPr lang="en-US" sz="3200" kern="0" spc="-200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  <a:cs typeface="굴림" pitchFamily="34" charset="0"/>
              </a:rPr>
              <a:t> </a:t>
            </a:r>
            <a:r>
              <a:rPr lang="ko-KR" altLang="en-US" sz="3200" kern="0" spc="-200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  <a:cs typeface="굴림" pitchFamily="34" charset="0"/>
              </a:rPr>
              <a:t>간편</a:t>
            </a:r>
            <a:r>
              <a:rPr lang="ko-KR" altLang="en-US" sz="2200" kern="0" spc="-200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굴림" pitchFamily="34" charset="0"/>
              </a:rPr>
              <a:t>하게 제작</a:t>
            </a:r>
            <a:endParaRPr lang="en-US" sz="2200" dirty="0">
              <a:ln>
                <a:solidFill>
                  <a:schemeClr val="accent2">
                    <a:lumMod val="60000"/>
                    <a:lumOff val="40000"/>
                    <a:alpha val="0"/>
                  </a:schemeClr>
                </a:solidFill>
              </a:ln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grpSp>
        <p:nvGrpSpPr>
          <p:cNvPr id="1008" name="그룹 1008"/>
          <p:cNvGrpSpPr/>
          <p:nvPr/>
        </p:nvGrpSpPr>
        <p:grpSpPr>
          <a:xfrm>
            <a:off x="9621564" y="3641789"/>
            <a:ext cx="5512544" cy="3532338"/>
            <a:chOff x="6194814" y="3641789"/>
            <a:chExt cx="5512544" cy="3532338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194814" y="3641789"/>
              <a:ext cx="5512544" cy="3532338"/>
            </a:xfrm>
            <a:prstGeom prst="rect">
              <a:avLst/>
            </a:prstGeom>
          </p:spPr>
        </p:pic>
        <p:grpSp>
          <p:nvGrpSpPr>
            <p:cNvPr id="1010" name="그룹 1010"/>
            <p:cNvGrpSpPr/>
            <p:nvPr/>
          </p:nvGrpSpPr>
          <p:grpSpPr>
            <a:xfrm>
              <a:off x="6479319" y="3684752"/>
              <a:ext cx="5015556" cy="3482060"/>
              <a:chOff x="6479319" y="3684752"/>
              <a:chExt cx="5015556" cy="3482060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6479319" y="3684752"/>
                <a:ext cx="5015556" cy="3482060"/>
              </a:xfrm>
              <a:prstGeom prst="rect">
                <a:avLst/>
              </a:prstGeom>
            </p:spPr>
          </p:pic>
        </p:grpSp>
      </p:grpSp>
      <p:sp>
        <p:nvSpPr>
          <p:cNvPr id="31" name="Object 2">
            <a:extLst>
              <a:ext uri="{FF2B5EF4-FFF2-40B4-BE49-F238E27FC236}">
                <a16:creationId xmlns:a16="http://schemas.microsoft.com/office/drawing/2014/main" id="{8A449EDB-B978-445B-AE4C-E297021474A8}"/>
              </a:ext>
            </a:extLst>
          </p:cNvPr>
          <p:cNvSpPr txBox="1"/>
          <p:nvPr/>
        </p:nvSpPr>
        <p:spPr>
          <a:xfrm>
            <a:off x="3177952" y="673977"/>
            <a:ext cx="11777429" cy="132343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8000" kern="0" spc="-400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gradFill>
                  <a:gsLst>
                    <a:gs pos="0">
                      <a:srgbClr val="3B8ECE"/>
                    </a:gs>
                    <a:gs pos="72000">
                      <a:srgbClr val="08D68E"/>
                    </a:gs>
                    <a:gs pos="100000">
                      <a:srgbClr val="08D68E"/>
                    </a:gs>
                  </a:gsLst>
                  <a:lin ang="8100000" scaled="0"/>
                </a:gradFill>
                <a:latin typeface="LG Smart UI Bold" panose="020B0800000101010101" pitchFamily="50" charset="-127"/>
                <a:ea typeface="LG Smart UI Bold" panose="020B0800000101010101" pitchFamily="50" charset="-127"/>
                <a:cs typeface="굴림" pitchFamily="34" charset="0"/>
              </a:rPr>
              <a:t>차별성</a:t>
            </a:r>
            <a:endParaRPr lang="en-US" dirty="0">
              <a:ln>
                <a:solidFill>
                  <a:schemeClr val="accent2">
                    <a:lumMod val="60000"/>
                    <a:lumOff val="40000"/>
                    <a:alpha val="0"/>
                  </a:schemeClr>
                </a:solidFill>
              </a:ln>
              <a:gradFill>
                <a:gsLst>
                  <a:gs pos="0">
                    <a:srgbClr val="3B8ECE"/>
                  </a:gs>
                  <a:gs pos="72000">
                    <a:srgbClr val="08D68E"/>
                  </a:gs>
                  <a:gs pos="100000">
                    <a:srgbClr val="08D68E"/>
                  </a:gs>
                </a:gsLst>
                <a:lin ang="8100000" scaled="0"/>
              </a:gradFill>
              <a:latin typeface="LG Smart UI Bold" panose="020B0800000101010101" pitchFamily="50" charset="-127"/>
              <a:ea typeface="LG Smart UI Bold" panose="020B0800000101010101" pitchFamily="50" charset="-127"/>
              <a:cs typeface="Calibri"/>
            </a:endParaRPr>
          </a:p>
        </p:txBody>
      </p:sp>
      <p:sp>
        <p:nvSpPr>
          <p:cNvPr id="32" name="Object 3">
            <a:extLst>
              <a:ext uri="{FF2B5EF4-FFF2-40B4-BE49-F238E27FC236}">
                <a16:creationId xmlns:a16="http://schemas.microsoft.com/office/drawing/2014/main" id="{ACD2CC51-0205-4038-8F96-625AA32DFE14}"/>
              </a:ext>
            </a:extLst>
          </p:cNvPr>
          <p:cNvSpPr txBox="1"/>
          <p:nvPr/>
        </p:nvSpPr>
        <p:spPr>
          <a:xfrm>
            <a:off x="1315157" y="837196"/>
            <a:ext cx="6832545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200" kern="0" spc="-400" dirty="0" err="1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굴림" pitchFamily="34" charset="0"/>
              </a:rPr>
              <a:t>프로젝트</a:t>
            </a:r>
            <a:r>
              <a:rPr lang="en-US" altLang="ko-KR" sz="3200" kern="0" spc="-400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굴림" pitchFamily="34" charset="0"/>
              </a:rPr>
              <a:t> </a:t>
            </a:r>
            <a:r>
              <a:rPr lang="en-US" altLang="ko-KR" sz="3200" kern="0" spc="-400" dirty="0" err="1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굴림" pitchFamily="34" charset="0"/>
              </a:rPr>
              <a:t>소개</a:t>
            </a:r>
            <a:endParaRPr lang="en-US" sz="3600" dirty="0">
              <a:ln>
                <a:solidFill>
                  <a:schemeClr val="accent2">
                    <a:lumMod val="60000"/>
                    <a:lumOff val="40000"/>
                    <a:alpha val="0"/>
                  </a:schemeClr>
                </a:solidFill>
              </a:ln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pic>
        <p:nvPicPr>
          <p:cNvPr id="33" name="그림 9">
            <a:extLst>
              <a:ext uri="{FF2B5EF4-FFF2-40B4-BE49-F238E27FC236}">
                <a16:creationId xmlns:a16="http://schemas.microsoft.com/office/drawing/2014/main" id="{5E24A8FA-2F3B-4271-B096-7C2438729FA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8623" y="808567"/>
            <a:ext cx="626534" cy="612423"/>
          </a:xfrm>
          <a:prstGeom prst="rect">
            <a:avLst/>
          </a:prstGeom>
        </p:spPr>
      </p:pic>
      <p:pic>
        <p:nvPicPr>
          <p:cNvPr id="37" name="Object 34">
            <a:extLst>
              <a:ext uri="{FF2B5EF4-FFF2-40B4-BE49-F238E27FC236}">
                <a16:creationId xmlns:a16="http://schemas.microsoft.com/office/drawing/2014/main" id="{6BDC66BA-D9C8-4543-96E0-C5F391D6EA4C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785000" y="3641789"/>
            <a:ext cx="5512544" cy="3532338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3007117" y="3641789"/>
            <a:ext cx="5002612" cy="3548181"/>
            <a:chOff x="652339" y="3621746"/>
            <a:chExt cx="5002612" cy="3548181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52339" y="3621746"/>
              <a:ext cx="5002612" cy="3548181"/>
            </a:xfrm>
            <a:prstGeom prst="rect">
              <a:avLst/>
            </a:prstGeom>
          </p:spPr>
        </p:pic>
      </p:grp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8529F634-E683-4C8D-99A6-6BDD7B485049}"/>
              </a:ext>
            </a:extLst>
          </p:cNvPr>
          <p:cNvSpPr/>
          <p:nvPr/>
        </p:nvSpPr>
        <p:spPr>
          <a:xfrm>
            <a:off x="7353300" y="-843340"/>
            <a:ext cx="794402" cy="584775"/>
          </a:xfrm>
          <a:prstGeom prst="rect">
            <a:avLst/>
          </a:prstGeom>
          <a:solidFill>
            <a:srgbClr val="08D68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accent2">
                    <a:lumMod val="60000"/>
                    <a:lumOff val="40000"/>
                    <a:alpha val="0"/>
                  </a:schemeClr>
                </a:solidFill>
              </a:ln>
              <a:ea typeface="LG Smart UI Regular" panose="020B0500000101010101" pitchFamily="50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451052E-16E8-4726-8F95-EFDD147318AB}"/>
              </a:ext>
            </a:extLst>
          </p:cNvPr>
          <p:cNvSpPr/>
          <p:nvPr/>
        </p:nvSpPr>
        <p:spPr>
          <a:xfrm>
            <a:off x="8147702" y="-843340"/>
            <a:ext cx="794402" cy="584775"/>
          </a:xfrm>
          <a:prstGeom prst="rect">
            <a:avLst/>
          </a:prstGeom>
          <a:solidFill>
            <a:srgbClr val="2E70DC"/>
          </a:solidFill>
          <a:ln>
            <a:solidFill>
              <a:srgbClr val="3B8E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accent2">
                    <a:lumMod val="60000"/>
                    <a:lumOff val="40000"/>
                    <a:alpha val="0"/>
                  </a:schemeClr>
                </a:solidFill>
              </a:ln>
              <a:ea typeface="LG Smart UI Regular" panose="020B05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ED4BC37-AC53-40DC-AA7F-C9EC06BD82A8}"/>
              </a:ext>
            </a:extLst>
          </p:cNvPr>
          <p:cNvSpPr txBox="1"/>
          <p:nvPr/>
        </p:nvSpPr>
        <p:spPr>
          <a:xfrm>
            <a:off x="17856472" y="9916439"/>
            <a:ext cx="4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solidFill>
                  <a:schemeClr val="bg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10</a:t>
            </a:r>
            <a:endParaRPr lang="ko-KR" altLang="en-US" dirty="0">
              <a:solidFill>
                <a:schemeClr val="bg1"/>
              </a:solidFill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788719" y="6998309"/>
            <a:ext cx="6817816" cy="8469337"/>
            <a:chOff x="-1788719" y="6998309"/>
            <a:chExt cx="6817816" cy="846933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340000">
              <a:off x="-5197627" y="2763640"/>
              <a:ext cx="13635633" cy="16938674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340000">
              <a:off x="-1788719" y="6998309"/>
              <a:ext cx="6817816" cy="846933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475648" y="-2515017"/>
            <a:ext cx="9245549" cy="6658191"/>
            <a:chOff x="13475648" y="-2515017"/>
            <a:chExt cx="9245549" cy="6658191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5724698" y="-3198408"/>
              <a:ext cx="6192704" cy="7692800"/>
              <a:chOff x="15724698" y="-3198408"/>
              <a:chExt cx="6192704" cy="7692800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5340000">
                <a:off x="12628346" y="-7044808"/>
                <a:ext cx="12385408" cy="15385600"/>
              </a:xfrm>
              <a:prstGeom prst="rect">
                <a:avLst/>
              </a:prstGeom>
            </p:spPr>
          </p:pic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5340000">
                <a:off x="15724698" y="-3198408"/>
                <a:ext cx="6192704" cy="7692800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3962383" y="-2410227"/>
              <a:ext cx="6058514" cy="7031984"/>
              <a:chOff x="13962383" y="-2410227"/>
              <a:chExt cx="6058514" cy="7031984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6200000">
                <a:off x="10933126" y="-5926220"/>
                <a:ext cx="12117028" cy="14063969"/>
              </a:xfrm>
              <a:prstGeom prst="rect">
                <a:avLst/>
              </a:prstGeom>
            </p:spPr>
          </p:pic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6200000">
                <a:off x="13962383" y="-2410227"/>
                <a:ext cx="6058514" cy="7031984"/>
              </a:xfrm>
              <a:prstGeom prst="rect">
                <a:avLst/>
              </a:prstGeom>
            </p:spPr>
          </p:pic>
        </p:grpSp>
      </p:grpSp>
      <p:sp>
        <p:nvSpPr>
          <p:cNvPr id="6" name="Object 6"/>
          <p:cNvSpPr txBox="1"/>
          <p:nvPr/>
        </p:nvSpPr>
        <p:spPr>
          <a:xfrm>
            <a:off x="3461727" y="659099"/>
            <a:ext cx="11362261" cy="127727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7700" kern="0" spc="-400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LG Smart UI Regular" panose="020B0500000101010101" pitchFamily="50" charset="-127"/>
                <a:cs typeface="굴림" pitchFamily="34" charset="0"/>
              </a:rPr>
              <a:t>개발환경</a:t>
            </a:r>
            <a:endParaRPr lang="en-US" dirty="0">
              <a:ln>
                <a:solidFill>
                  <a:schemeClr val="accent2">
                    <a:lumMod val="60000"/>
                    <a:lumOff val="40000"/>
                    <a:alpha val="0"/>
                  </a:schemeClr>
                </a:solidFill>
              </a:ln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887723" y="3823386"/>
            <a:ext cx="1514950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000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굴림" pitchFamily="34" charset="0"/>
              </a:rPr>
              <a:t>Front</a:t>
            </a:r>
            <a:endParaRPr lang="en-US" dirty="0">
              <a:ln>
                <a:solidFill>
                  <a:schemeClr val="accent2">
                    <a:lumMod val="60000"/>
                    <a:lumOff val="40000"/>
                    <a:alpha val="0"/>
                  </a:schemeClr>
                </a:solidFill>
              </a:ln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grpSp>
        <p:nvGrpSpPr>
          <p:cNvPr id="1005" name="그룹 1005"/>
          <p:cNvGrpSpPr/>
          <p:nvPr/>
        </p:nvGrpSpPr>
        <p:grpSpPr>
          <a:xfrm>
            <a:off x="2543799" y="3179549"/>
            <a:ext cx="5211285" cy="2180362"/>
            <a:chOff x="2543799" y="3179549"/>
            <a:chExt cx="5211285" cy="2180362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543799" y="3179549"/>
              <a:ext cx="5211285" cy="218036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827426" y="3455259"/>
            <a:ext cx="4271275" cy="1628942"/>
            <a:chOff x="2827426" y="3455259"/>
            <a:chExt cx="4271275" cy="1628942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827426" y="3455259"/>
              <a:ext cx="4271275" cy="1628942"/>
            </a:xfrm>
            <a:prstGeom prst="rect">
              <a:avLst/>
            </a:prstGeom>
          </p:spPr>
        </p:pic>
      </p:grpSp>
      <p:sp>
        <p:nvSpPr>
          <p:cNvPr id="25" name="Object 25"/>
          <p:cNvSpPr txBox="1"/>
          <p:nvPr/>
        </p:nvSpPr>
        <p:spPr>
          <a:xfrm>
            <a:off x="8072398" y="3850628"/>
            <a:ext cx="2366445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000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굴림" pitchFamily="34" charset="0"/>
              </a:rPr>
              <a:t>Backend</a:t>
            </a:r>
            <a:endParaRPr lang="en-US" dirty="0">
              <a:ln>
                <a:solidFill>
                  <a:schemeClr val="accent2">
                    <a:lumMod val="60000"/>
                    <a:lumOff val="40000"/>
                    <a:alpha val="0"/>
                  </a:schemeClr>
                </a:solidFill>
              </a:ln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grpSp>
        <p:nvGrpSpPr>
          <p:cNvPr id="1007" name="그룹 1007"/>
          <p:cNvGrpSpPr/>
          <p:nvPr/>
        </p:nvGrpSpPr>
        <p:grpSpPr>
          <a:xfrm>
            <a:off x="10307695" y="3144112"/>
            <a:ext cx="6773865" cy="2180362"/>
            <a:chOff x="10307695" y="3144112"/>
            <a:chExt cx="6773865" cy="2180362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307695" y="3144112"/>
              <a:ext cx="6773865" cy="218036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626632" y="3403418"/>
            <a:ext cx="6171429" cy="1599356"/>
            <a:chOff x="10626632" y="3403418"/>
            <a:chExt cx="6171429" cy="1599356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626632" y="3403418"/>
              <a:ext cx="6171429" cy="1599356"/>
            </a:xfrm>
            <a:prstGeom prst="rect">
              <a:avLst/>
            </a:prstGeom>
          </p:spPr>
        </p:pic>
      </p:grpSp>
      <p:sp>
        <p:nvSpPr>
          <p:cNvPr id="32" name="Object 32"/>
          <p:cNvSpPr txBox="1"/>
          <p:nvPr/>
        </p:nvSpPr>
        <p:spPr>
          <a:xfrm>
            <a:off x="-226363" y="6652848"/>
            <a:ext cx="2504048" cy="147732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3000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굴림" pitchFamily="34" charset="0"/>
              </a:rPr>
              <a:t>Data</a:t>
            </a:r>
          </a:p>
          <a:p>
            <a:pPr algn="r"/>
            <a:r>
              <a:rPr lang="en-US" sz="3000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굴림" pitchFamily="34" charset="0"/>
              </a:rPr>
              <a:t>Pipeline</a:t>
            </a:r>
          </a:p>
          <a:p>
            <a:pPr algn="r"/>
            <a:r>
              <a:rPr lang="en-US" sz="3000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굴림" pitchFamily="34" charset="0"/>
              </a:rPr>
              <a:t>&amp; AI</a:t>
            </a:r>
            <a:endParaRPr lang="en-US" dirty="0">
              <a:ln>
                <a:solidFill>
                  <a:schemeClr val="accent2">
                    <a:lumMod val="60000"/>
                    <a:lumOff val="40000"/>
                    <a:alpha val="0"/>
                  </a:schemeClr>
                </a:solidFill>
              </a:ln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grpSp>
        <p:nvGrpSpPr>
          <p:cNvPr id="1009" name="그룹 1009"/>
          <p:cNvGrpSpPr/>
          <p:nvPr/>
        </p:nvGrpSpPr>
        <p:grpSpPr>
          <a:xfrm>
            <a:off x="2561518" y="6208195"/>
            <a:ext cx="6827532" cy="2180362"/>
            <a:chOff x="2561518" y="6208195"/>
            <a:chExt cx="6827532" cy="2180362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561518" y="6208195"/>
              <a:ext cx="6827532" cy="2180362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2827992" y="6652848"/>
            <a:ext cx="6171429" cy="1326493"/>
            <a:chOff x="2827992" y="6652848"/>
            <a:chExt cx="6171429" cy="1326493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827992" y="6652848"/>
              <a:ext cx="6171429" cy="1326493"/>
            </a:xfrm>
            <a:prstGeom prst="rect">
              <a:avLst/>
            </a:prstGeom>
          </p:spPr>
        </p:pic>
      </p:grpSp>
      <p:sp>
        <p:nvSpPr>
          <p:cNvPr id="39" name="Object 39"/>
          <p:cNvSpPr txBox="1"/>
          <p:nvPr/>
        </p:nvSpPr>
        <p:spPr>
          <a:xfrm>
            <a:off x="9089187" y="6834310"/>
            <a:ext cx="2334807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3000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굴림" pitchFamily="34" charset="0"/>
              </a:rPr>
              <a:t>Cloud</a:t>
            </a:r>
          </a:p>
          <a:p>
            <a:pPr algn="r"/>
            <a:r>
              <a:rPr lang="en-US" sz="3000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굴림" pitchFamily="34" charset="0"/>
              </a:rPr>
              <a:t>Server</a:t>
            </a:r>
            <a:endParaRPr lang="en-US" dirty="0">
              <a:ln>
                <a:solidFill>
                  <a:schemeClr val="accent2">
                    <a:lumMod val="60000"/>
                    <a:lumOff val="40000"/>
                    <a:alpha val="0"/>
                  </a:schemeClr>
                </a:solidFill>
              </a:ln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grpSp>
        <p:nvGrpSpPr>
          <p:cNvPr id="1011" name="그룹 1011"/>
          <p:cNvGrpSpPr/>
          <p:nvPr/>
        </p:nvGrpSpPr>
        <p:grpSpPr>
          <a:xfrm>
            <a:off x="11711279" y="6208195"/>
            <a:ext cx="5370280" cy="2180362"/>
            <a:chOff x="11711279" y="6208195"/>
            <a:chExt cx="5370280" cy="2180362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711279" y="6208195"/>
              <a:ext cx="5370280" cy="2180362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2363322" y="6583692"/>
            <a:ext cx="4066195" cy="1429369"/>
            <a:chOff x="12363322" y="6583692"/>
            <a:chExt cx="4066195" cy="1429369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2363322" y="6583692"/>
              <a:ext cx="4066195" cy="1429369"/>
            </a:xfrm>
            <a:prstGeom prst="rect">
              <a:avLst/>
            </a:prstGeom>
          </p:spPr>
        </p:pic>
      </p:grpSp>
      <p:sp>
        <p:nvSpPr>
          <p:cNvPr id="35" name="Object 2">
            <a:extLst>
              <a:ext uri="{FF2B5EF4-FFF2-40B4-BE49-F238E27FC236}">
                <a16:creationId xmlns:a16="http://schemas.microsoft.com/office/drawing/2014/main" id="{F926BBF7-2C24-41E4-8954-4CB86EB26C5A}"/>
              </a:ext>
            </a:extLst>
          </p:cNvPr>
          <p:cNvSpPr txBox="1"/>
          <p:nvPr/>
        </p:nvSpPr>
        <p:spPr>
          <a:xfrm>
            <a:off x="3177952" y="673977"/>
            <a:ext cx="11777429" cy="132343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8000" kern="0" spc="-400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gradFill>
                  <a:gsLst>
                    <a:gs pos="0">
                      <a:srgbClr val="3B8ECE"/>
                    </a:gs>
                    <a:gs pos="72000">
                      <a:srgbClr val="08D68E"/>
                    </a:gs>
                    <a:gs pos="100000">
                      <a:srgbClr val="08D68E"/>
                    </a:gs>
                  </a:gsLst>
                  <a:lin ang="8100000" scaled="0"/>
                </a:gradFill>
                <a:latin typeface="LG Smart UI Bold" panose="020B0800000101010101" pitchFamily="50" charset="-127"/>
                <a:ea typeface="LG Smart UI Bold" panose="020B0800000101010101" pitchFamily="50" charset="-127"/>
                <a:cs typeface="굴림" pitchFamily="34" charset="0"/>
              </a:rPr>
              <a:t>개발 환경</a:t>
            </a:r>
            <a:endParaRPr lang="en-US" dirty="0">
              <a:ln>
                <a:solidFill>
                  <a:schemeClr val="accent2">
                    <a:lumMod val="60000"/>
                    <a:lumOff val="40000"/>
                    <a:alpha val="0"/>
                  </a:schemeClr>
                </a:solidFill>
              </a:ln>
              <a:gradFill>
                <a:gsLst>
                  <a:gs pos="0">
                    <a:srgbClr val="3B8ECE"/>
                  </a:gs>
                  <a:gs pos="72000">
                    <a:srgbClr val="08D68E"/>
                  </a:gs>
                  <a:gs pos="100000">
                    <a:srgbClr val="08D68E"/>
                  </a:gs>
                </a:gsLst>
                <a:lin ang="8100000" scaled="0"/>
              </a:gradFill>
              <a:latin typeface="LG Smart UI Bold" panose="020B0800000101010101" pitchFamily="50" charset="-127"/>
              <a:ea typeface="LG Smart UI Bold" panose="020B0800000101010101" pitchFamily="50" charset="-127"/>
              <a:cs typeface="Calibri"/>
            </a:endParaRPr>
          </a:p>
        </p:txBody>
      </p:sp>
      <p:sp>
        <p:nvSpPr>
          <p:cNvPr id="36" name="Object 3">
            <a:extLst>
              <a:ext uri="{FF2B5EF4-FFF2-40B4-BE49-F238E27FC236}">
                <a16:creationId xmlns:a16="http://schemas.microsoft.com/office/drawing/2014/main" id="{363879A4-EC96-4680-B78C-0AD1555891D0}"/>
              </a:ext>
            </a:extLst>
          </p:cNvPr>
          <p:cNvSpPr txBox="1"/>
          <p:nvPr/>
        </p:nvSpPr>
        <p:spPr>
          <a:xfrm>
            <a:off x="1315157" y="837196"/>
            <a:ext cx="6832545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200" kern="0" spc="-400" dirty="0" err="1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굴림" pitchFamily="34" charset="0"/>
              </a:rPr>
              <a:t>프로젝트</a:t>
            </a:r>
            <a:r>
              <a:rPr lang="en-US" altLang="ko-KR" sz="3200" kern="0" spc="-400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굴림" pitchFamily="34" charset="0"/>
              </a:rPr>
              <a:t> </a:t>
            </a:r>
            <a:r>
              <a:rPr lang="en-US" altLang="ko-KR" sz="3200" kern="0" spc="-400" dirty="0" err="1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굴림" pitchFamily="34" charset="0"/>
              </a:rPr>
              <a:t>소개</a:t>
            </a:r>
            <a:endParaRPr lang="en-US" sz="3600" dirty="0">
              <a:ln>
                <a:solidFill>
                  <a:schemeClr val="accent2">
                    <a:lumMod val="60000"/>
                    <a:lumOff val="40000"/>
                    <a:alpha val="0"/>
                  </a:schemeClr>
                </a:solidFill>
              </a:ln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pic>
        <p:nvPicPr>
          <p:cNvPr id="38" name="그림 9">
            <a:extLst>
              <a:ext uri="{FF2B5EF4-FFF2-40B4-BE49-F238E27FC236}">
                <a16:creationId xmlns:a16="http://schemas.microsoft.com/office/drawing/2014/main" id="{74EA6A22-E69A-4D1F-98A5-B48658C7B87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88623" y="808567"/>
            <a:ext cx="626534" cy="612423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2C1731AA-9055-4D3A-A34E-E72BC75A4A72}"/>
              </a:ext>
            </a:extLst>
          </p:cNvPr>
          <p:cNvSpPr txBox="1"/>
          <p:nvPr/>
        </p:nvSpPr>
        <p:spPr>
          <a:xfrm>
            <a:off x="17885326" y="9916439"/>
            <a:ext cx="402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solidFill>
                  <a:schemeClr val="bg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11</a:t>
            </a:r>
            <a:endParaRPr lang="ko-KR" altLang="en-US" dirty="0">
              <a:solidFill>
                <a:schemeClr val="bg1"/>
              </a:solidFill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788719" y="6998309"/>
            <a:ext cx="6817816" cy="8469337"/>
            <a:chOff x="-1788719" y="6998309"/>
            <a:chExt cx="6817816" cy="846933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340000">
              <a:off x="-5197627" y="2763640"/>
              <a:ext cx="13635633" cy="16938674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340000">
              <a:off x="-1788719" y="6998309"/>
              <a:ext cx="6817816" cy="846933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475648" y="-2515017"/>
            <a:ext cx="9245549" cy="6658191"/>
            <a:chOff x="13475648" y="-2515017"/>
            <a:chExt cx="9245549" cy="6658191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5724698" y="-3198408"/>
              <a:ext cx="6192704" cy="7692800"/>
              <a:chOff x="15724698" y="-3198408"/>
              <a:chExt cx="6192704" cy="7692800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5340000">
                <a:off x="12628346" y="-7044808"/>
                <a:ext cx="12385408" cy="15385600"/>
              </a:xfrm>
              <a:prstGeom prst="rect">
                <a:avLst/>
              </a:prstGeom>
            </p:spPr>
          </p:pic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5340000">
                <a:off x="15724698" y="-3198408"/>
                <a:ext cx="6192704" cy="7692800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3962383" y="-2410227"/>
              <a:ext cx="6058514" cy="7031984"/>
              <a:chOff x="13962383" y="-2410227"/>
              <a:chExt cx="6058514" cy="7031984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6200000">
                <a:off x="10933126" y="-5926220"/>
                <a:ext cx="12117028" cy="14063969"/>
              </a:xfrm>
              <a:prstGeom prst="rect">
                <a:avLst/>
              </a:prstGeom>
            </p:spPr>
          </p:pic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6200000">
                <a:off x="13962383" y="-2410227"/>
                <a:ext cx="6058514" cy="7031984"/>
              </a:xfrm>
              <a:prstGeom prst="rect">
                <a:avLst/>
              </a:prstGeom>
            </p:spPr>
          </p:pic>
        </p:grpSp>
      </p:grpSp>
      <p:sp>
        <p:nvSpPr>
          <p:cNvPr id="2" name="Object 2"/>
          <p:cNvSpPr txBox="1"/>
          <p:nvPr/>
        </p:nvSpPr>
        <p:spPr>
          <a:xfrm>
            <a:off x="1432870" y="7386094"/>
            <a:ext cx="4490967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000" kern="0" spc="-100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LG Smart UI Regular" panose="020B0500000101010101" pitchFamily="50" charset="-127"/>
                <a:cs typeface="굴림" pitchFamily="34" charset="0"/>
              </a:rPr>
              <a:t>소제목 입력칸</a:t>
            </a:r>
            <a:endParaRPr lang="en-US" dirty="0">
              <a:ln>
                <a:solidFill>
                  <a:schemeClr val="accent2">
                    <a:lumMod val="60000"/>
                    <a:lumOff val="40000"/>
                    <a:alpha val="0"/>
                  </a:schemeClr>
                </a:solidFill>
              </a:ln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21307" y="7976244"/>
            <a:ext cx="6514101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kern="0" spc="-100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굴림" pitchFamily="34" charset="0"/>
                <a:cs typeface="굴림" pitchFamily="34" charset="0"/>
              </a:rPr>
              <a:t>내용에 대한 세부적인 설명을 이곳에 </a:t>
            </a:r>
          </a:p>
          <a:p>
            <a:pPr algn="ctr"/>
            <a:r>
              <a:rPr lang="en-US" sz="2000" kern="0" spc="-100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굴림" pitchFamily="34" charset="0"/>
                <a:cs typeface="굴림" pitchFamily="34" charset="0"/>
              </a:rPr>
              <a:t>적어보세요텍스트를 입력 하세요. </a:t>
            </a:r>
            <a:endParaRPr lang="en-US" dirty="0">
              <a:ln>
                <a:solidFill>
                  <a:schemeClr val="accent2">
                    <a:lumMod val="60000"/>
                    <a:lumOff val="40000"/>
                    <a:alpha val="0"/>
                  </a:schemeClr>
                </a:solidFill>
              </a:ln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461728" y="827270"/>
            <a:ext cx="11362261" cy="127727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7700" kern="0" spc="-400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LG Smart UI Regular" panose="020B0500000101010101" pitchFamily="50" charset="-127"/>
                <a:cs typeface="굴림" pitchFamily="34" charset="0"/>
              </a:rPr>
              <a:t>서비스 플로우 차트</a:t>
            </a:r>
            <a:endParaRPr lang="en-US" dirty="0">
              <a:ln>
                <a:solidFill>
                  <a:schemeClr val="accent2">
                    <a:lumMod val="60000"/>
                    <a:lumOff val="40000"/>
                    <a:alpha val="0"/>
                  </a:schemeClr>
                </a:solidFill>
              </a:ln>
            </a:endParaRPr>
          </a:p>
        </p:txBody>
      </p:sp>
      <p:grpSp>
        <p:nvGrpSpPr>
          <p:cNvPr id="1005" name="그룹 1005"/>
          <p:cNvGrpSpPr/>
          <p:nvPr/>
        </p:nvGrpSpPr>
        <p:grpSpPr>
          <a:xfrm>
            <a:off x="1157933" y="2867602"/>
            <a:ext cx="15326712" cy="6130685"/>
            <a:chOff x="1157933" y="2867602"/>
            <a:chExt cx="15326712" cy="613068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57933" y="2867602"/>
              <a:ext cx="15326712" cy="6130685"/>
            </a:xfrm>
            <a:prstGeom prst="rect">
              <a:avLst/>
            </a:prstGeom>
          </p:spPr>
        </p:pic>
      </p:grpSp>
      <p:sp>
        <p:nvSpPr>
          <p:cNvPr id="18" name="Object 2">
            <a:extLst>
              <a:ext uri="{FF2B5EF4-FFF2-40B4-BE49-F238E27FC236}">
                <a16:creationId xmlns:a16="http://schemas.microsoft.com/office/drawing/2014/main" id="{C0840DD1-1479-472A-9A0A-AD01BFDB9D7F}"/>
              </a:ext>
            </a:extLst>
          </p:cNvPr>
          <p:cNvSpPr txBox="1"/>
          <p:nvPr/>
        </p:nvSpPr>
        <p:spPr>
          <a:xfrm>
            <a:off x="3177952" y="673977"/>
            <a:ext cx="11777429" cy="132343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8000" kern="0" spc="-400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gradFill>
                  <a:gsLst>
                    <a:gs pos="0">
                      <a:srgbClr val="3B8ECE"/>
                    </a:gs>
                    <a:gs pos="72000">
                      <a:srgbClr val="08D68E"/>
                    </a:gs>
                    <a:gs pos="100000">
                      <a:srgbClr val="08D68E"/>
                    </a:gs>
                  </a:gsLst>
                  <a:lin ang="8100000" scaled="0"/>
                </a:gradFill>
                <a:latin typeface="LG Smart UI Bold" panose="020B0800000101010101" pitchFamily="50" charset="-127"/>
                <a:ea typeface="LG Smart UI Bold" panose="020B0800000101010101" pitchFamily="50" charset="-127"/>
                <a:cs typeface="굴림" pitchFamily="34" charset="0"/>
              </a:rPr>
              <a:t>서비스  플로우 차트</a:t>
            </a:r>
            <a:endParaRPr lang="en-US" dirty="0">
              <a:ln>
                <a:solidFill>
                  <a:schemeClr val="accent2">
                    <a:lumMod val="60000"/>
                    <a:lumOff val="40000"/>
                    <a:alpha val="0"/>
                  </a:schemeClr>
                </a:solidFill>
              </a:ln>
              <a:gradFill>
                <a:gsLst>
                  <a:gs pos="0">
                    <a:srgbClr val="3B8ECE"/>
                  </a:gs>
                  <a:gs pos="72000">
                    <a:srgbClr val="08D68E"/>
                  </a:gs>
                  <a:gs pos="100000">
                    <a:srgbClr val="08D68E"/>
                  </a:gs>
                </a:gsLst>
                <a:lin ang="8100000" scaled="0"/>
              </a:gradFill>
              <a:latin typeface="LG Smart UI Bold" panose="020B0800000101010101" pitchFamily="50" charset="-127"/>
              <a:ea typeface="LG Smart UI Bold" panose="020B0800000101010101" pitchFamily="50" charset="-127"/>
              <a:cs typeface="Calibri"/>
            </a:endParaRPr>
          </a:p>
        </p:txBody>
      </p:sp>
      <p:sp>
        <p:nvSpPr>
          <p:cNvPr id="20" name="Object 3">
            <a:extLst>
              <a:ext uri="{FF2B5EF4-FFF2-40B4-BE49-F238E27FC236}">
                <a16:creationId xmlns:a16="http://schemas.microsoft.com/office/drawing/2014/main" id="{65869CE0-0D6C-4072-8FFE-4FAB0CCC94DA}"/>
              </a:ext>
            </a:extLst>
          </p:cNvPr>
          <p:cNvSpPr txBox="1"/>
          <p:nvPr/>
        </p:nvSpPr>
        <p:spPr>
          <a:xfrm>
            <a:off x="1315157" y="837196"/>
            <a:ext cx="6832545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200" kern="0" spc="-400" dirty="0" err="1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굴림" pitchFamily="34" charset="0"/>
              </a:rPr>
              <a:t>프로젝트</a:t>
            </a:r>
            <a:r>
              <a:rPr lang="en-US" altLang="ko-KR" sz="3200" kern="0" spc="-400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굴림" pitchFamily="34" charset="0"/>
              </a:rPr>
              <a:t> </a:t>
            </a:r>
            <a:r>
              <a:rPr lang="en-US" altLang="ko-KR" sz="3200" kern="0" spc="-400" dirty="0" err="1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굴림" pitchFamily="34" charset="0"/>
              </a:rPr>
              <a:t>소개</a:t>
            </a:r>
            <a:endParaRPr lang="en-US" sz="3600" dirty="0">
              <a:ln>
                <a:solidFill>
                  <a:schemeClr val="accent2">
                    <a:lumMod val="60000"/>
                    <a:lumOff val="40000"/>
                    <a:alpha val="0"/>
                  </a:schemeClr>
                </a:solidFill>
              </a:ln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pic>
        <p:nvPicPr>
          <p:cNvPr id="22" name="그림 9">
            <a:extLst>
              <a:ext uri="{FF2B5EF4-FFF2-40B4-BE49-F238E27FC236}">
                <a16:creationId xmlns:a16="http://schemas.microsoft.com/office/drawing/2014/main" id="{21149C1A-CA62-4F5A-B220-EE4305C2791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8623" y="808567"/>
            <a:ext cx="626534" cy="61242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71386C40-29FD-4DFF-A5E0-0A3E462DFE3B}"/>
              </a:ext>
            </a:extLst>
          </p:cNvPr>
          <p:cNvSpPr txBox="1"/>
          <p:nvPr/>
        </p:nvSpPr>
        <p:spPr>
          <a:xfrm>
            <a:off x="17861280" y="9916439"/>
            <a:ext cx="426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solidFill>
                  <a:schemeClr val="bg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12</a:t>
            </a:r>
            <a:endParaRPr lang="ko-KR" altLang="en-US" dirty="0">
              <a:solidFill>
                <a:schemeClr val="bg1"/>
              </a:solidFill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그룹 1001">
            <a:extLst>
              <a:ext uri="{FF2B5EF4-FFF2-40B4-BE49-F238E27FC236}">
                <a16:creationId xmlns:a16="http://schemas.microsoft.com/office/drawing/2014/main" id="{AD3F0457-25AD-4056-BF4D-4FCBA7077652}"/>
              </a:ext>
            </a:extLst>
          </p:cNvPr>
          <p:cNvGrpSpPr/>
          <p:nvPr/>
        </p:nvGrpSpPr>
        <p:grpSpPr>
          <a:xfrm>
            <a:off x="-1788719" y="6998309"/>
            <a:ext cx="6817816" cy="8469337"/>
            <a:chOff x="-1788719" y="6998309"/>
            <a:chExt cx="6817816" cy="8469337"/>
          </a:xfrm>
        </p:grpSpPr>
        <p:pic>
          <p:nvPicPr>
            <p:cNvPr id="85" name="Object 2">
              <a:extLst>
                <a:ext uri="{FF2B5EF4-FFF2-40B4-BE49-F238E27FC236}">
                  <a16:creationId xmlns:a16="http://schemas.microsoft.com/office/drawing/2014/main" id="{B6C1B43D-0AE9-43DC-82E7-8184F9A1115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340000">
              <a:off x="-5197627" y="2763640"/>
              <a:ext cx="13635633" cy="16938674"/>
            </a:xfrm>
            <a:prstGeom prst="rect">
              <a:avLst/>
            </a:prstGeom>
          </p:spPr>
        </p:pic>
        <p:pic>
          <p:nvPicPr>
            <p:cNvPr id="86" name="Object 3">
              <a:extLst>
                <a:ext uri="{FF2B5EF4-FFF2-40B4-BE49-F238E27FC236}">
                  <a16:creationId xmlns:a16="http://schemas.microsoft.com/office/drawing/2014/main" id="{0E2B6253-FB64-42DE-A61A-618E0FC582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340000">
              <a:off x="-1788719" y="6998309"/>
              <a:ext cx="6817816" cy="8469337"/>
            </a:xfrm>
            <a:prstGeom prst="rect">
              <a:avLst/>
            </a:prstGeom>
          </p:spPr>
        </p:pic>
      </p:grpSp>
      <p:grpSp>
        <p:nvGrpSpPr>
          <p:cNvPr id="87" name="그룹 1002">
            <a:extLst>
              <a:ext uri="{FF2B5EF4-FFF2-40B4-BE49-F238E27FC236}">
                <a16:creationId xmlns:a16="http://schemas.microsoft.com/office/drawing/2014/main" id="{9EB5DE47-7D4C-4EAE-BA29-1FDA2D917F08}"/>
              </a:ext>
            </a:extLst>
          </p:cNvPr>
          <p:cNvGrpSpPr/>
          <p:nvPr/>
        </p:nvGrpSpPr>
        <p:grpSpPr>
          <a:xfrm>
            <a:off x="13475648" y="-2515017"/>
            <a:ext cx="9245549" cy="6658191"/>
            <a:chOff x="13475648" y="-2515017"/>
            <a:chExt cx="9245549" cy="6658191"/>
          </a:xfrm>
        </p:grpSpPr>
        <p:grpSp>
          <p:nvGrpSpPr>
            <p:cNvPr id="88" name="그룹 1003">
              <a:extLst>
                <a:ext uri="{FF2B5EF4-FFF2-40B4-BE49-F238E27FC236}">
                  <a16:creationId xmlns:a16="http://schemas.microsoft.com/office/drawing/2014/main" id="{24D7689D-C971-4EEF-BA5F-56D18D5F91EE}"/>
                </a:ext>
              </a:extLst>
            </p:cNvPr>
            <p:cNvGrpSpPr/>
            <p:nvPr/>
          </p:nvGrpSpPr>
          <p:grpSpPr>
            <a:xfrm>
              <a:off x="15724698" y="-3198408"/>
              <a:ext cx="6192704" cy="7692800"/>
              <a:chOff x="15724698" y="-3198408"/>
              <a:chExt cx="6192704" cy="7692800"/>
            </a:xfrm>
          </p:grpSpPr>
          <p:pic>
            <p:nvPicPr>
              <p:cNvPr id="92" name="Object 9">
                <a:extLst>
                  <a:ext uri="{FF2B5EF4-FFF2-40B4-BE49-F238E27FC236}">
                    <a16:creationId xmlns:a16="http://schemas.microsoft.com/office/drawing/2014/main" id="{B2B057E0-A308-4ADB-A647-DD126C18F1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5340000">
                <a:off x="12628346" y="-7044808"/>
                <a:ext cx="12385408" cy="15385600"/>
              </a:xfrm>
              <a:prstGeom prst="rect">
                <a:avLst/>
              </a:prstGeom>
            </p:spPr>
          </p:pic>
          <p:pic>
            <p:nvPicPr>
              <p:cNvPr id="93" name="Object 10">
                <a:extLst>
                  <a:ext uri="{FF2B5EF4-FFF2-40B4-BE49-F238E27FC236}">
                    <a16:creationId xmlns:a16="http://schemas.microsoft.com/office/drawing/2014/main" id="{3C2AFA50-58E2-4273-9562-1FE9249048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5340000">
                <a:off x="15724698" y="-3198408"/>
                <a:ext cx="6192704" cy="7692800"/>
              </a:xfrm>
              <a:prstGeom prst="rect">
                <a:avLst/>
              </a:prstGeom>
            </p:spPr>
          </p:pic>
        </p:grpSp>
        <p:grpSp>
          <p:nvGrpSpPr>
            <p:cNvPr id="89" name="그룹 1004">
              <a:extLst>
                <a:ext uri="{FF2B5EF4-FFF2-40B4-BE49-F238E27FC236}">
                  <a16:creationId xmlns:a16="http://schemas.microsoft.com/office/drawing/2014/main" id="{B7C260BC-1F8D-4BB8-ABCB-226A64A3CB90}"/>
                </a:ext>
              </a:extLst>
            </p:cNvPr>
            <p:cNvGrpSpPr/>
            <p:nvPr/>
          </p:nvGrpSpPr>
          <p:grpSpPr>
            <a:xfrm>
              <a:off x="13962383" y="-2410227"/>
              <a:ext cx="6058514" cy="7031984"/>
              <a:chOff x="13962383" y="-2410227"/>
              <a:chExt cx="6058514" cy="7031984"/>
            </a:xfrm>
          </p:grpSpPr>
          <p:pic>
            <p:nvPicPr>
              <p:cNvPr id="90" name="Object 13">
                <a:extLst>
                  <a:ext uri="{FF2B5EF4-FFF2-40B4-BE49-F238E27FC236}">
                    <a16:creationId xmlns:a16="http://schemas.microsoft.com/office/drawing/2014/main" id="{EE5A16FE-BB8F-4D48-9E80-B4B90C3165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6200000">
                <a:off x="10933126" y="-5926220"/>
                <a:ext cx="12117028" cy="14063969"/>
              </a:xfrm>
              <a:prstGeom prst="rect">
                <a:avLst/>
              </a:prstGeom>
            </p:spPr>
          </p:pic>
          <p:pic>
            <p:nvPicPr>
              <p:cNvPr id="91" name="Object 14">
                <a:extLst>
                  <a:ext uri="{FF2B5EF4-FFF2-40B4-BE49-F238E27FC236}">
                    <a16:creationId xmlns:a16="http://schemas.microsoft.com/office/drawing/2014/main" id="{B191DEC5-3749-40F3-91D5-D81AB7BCE1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6200000">
                <a:off x="13962383" y="-2410227"/>
                <a:ext cx="6058514" cy="7031984"/>
              </a:xfrm>
              <a:prstGeom prst="rect">
                <a:avLst/>
              </a:prstGeom>
            </p:spPr>
          </p:pic>
        </p:grpSp>
      </p:grpSp>
      <p:sp>
        <p:nvSpPr>
          <p:cNvPr id="6" name="Object 6"/>
          <p:cNvSpPr txBox="1"/>
          <p:nvPr/>
        </p:nvSpPr>
        <p:spPr>
          <a:xfrm>
            <a:off x="3461728" y="827270"/>
            <a:ext cx="11362261" cy="127727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7700" kern="0" spc="-400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LG Smart UI Regular" panose="020B0500000101010101" pitchFamily="50" charset="-127"/>
                <a:cs typeface="굴림" pitchFamily="34" charset="0"/>
              </a:rPr>
              <a:t>데이터 파이프 라인</a:t>
            </a:r>
            <a:endParaRPr lang="en-US" dirty="0">
              <a:ln>
                <a:solidFill>
                  <a:schemeClr val="accent2">
                    <a:lumMod val="60000"/>
                    <a:lumOff val="40000"/>
                    <a:alpha val="0"/>
                  </a:schemeClr>
                </a:solidFill>
              </a:ln>
            </a:endParaRPr>
          </a:p>
        </p:txBody>
      </p:sp>
      <p:sp>
        <p:nvSpPr>
          <p:cNvPr id="32" name="Object 2">
            <a:extLst>
              <a:ext uri="{FF2B5EF4-FFF2-40B4-BE49-F238E27FC236}">
                <a16:creationId xmlns:a16="http://schemas.microsoft.com/office/drawing/2014/main" id="{1B53F669-4201-43C9-8C91-65EE7E4118EB}"/>
              </a:ext>
            </a:extLst>
          </p:cNvPr>
          <p:cNvSpPr txBox="1"/>
          <p:nvPr/>
        </p:nvSpPr>
        <p:spPr>
          <a:xfrm>
            <a:off x="3177952" y="673977"/>
            <a:ext cx="11777429" cy="132343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8000" kern="0" spc="-400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gradFill>
                  <a:gsLst>
                    <a:gs pos="0">
                      <a:srgbClr val="3B8ECE"/>
                    </a:gs>
                    <a:gs pos="72000">
                      <a:srgbClr val="08D68E"/>
                    </a:gs>
                    <a:gs pos="100000">
                      <a:srgbClr val="08D68E"/>
                    </a:gs>
                  </a:gsLst>
                  <a:lin ang="8100000" scaled="0"/>
                </a:gradFill>
                <a:latin typeface="LG Smart UI Bold" panose="020B0800000101010101" pitchFamily="50" charset="-127"/>
                <a:ea typeface="LG Smart UI Bold" panose="020B0800000101010101" pitchFamily="50" charset="-127"/>
                <a:cs typeface="굴림" pitchFamily="34" charset="0"/>
              </a:rPr>
              <a:t>데이터 파이프 라인</a:t>
            </a:r>
            <a:endParaRPr lang="en-US" dirty="0">
              <a:ln>
                <a:solidFill>
                  <a:schemeClr val="accent2">
                    <a:lumMod val="60000"/>
                    <a:lumOff val="40000"/>
                    <a:alpha val="0"/>
                  </a:schemeClr>
                </a:solidFill>
              </a:ln>
              <a:gradFill>
                <a:gsLst>
                  <a:gs pos="0">
                    <a:srgbClr val="3B8ECE"/>
                  </a:gs>
                  <a:gs pos="72000">
                    <a:srgbClr val="08D68E"/>
                  </a:gs>
                  <a:gs pos="100000">
                    <a:srgbClr val="08D68E"/>
                  </a:gs>
                </a:gsLst>
                <a:lin ang="8100000" scaled="0"/>
              </a:gradFill>
              <a:latin typeface="LG Smart UI Bold" panose="020B0800000101010101" pitchFamily="50" charset="-127"/>
              <a:ea typeface="LG Smart UI Bold" panose="020B0800000101010101" pitchFamily="50" charset="-127"/>
              <a:cs typeface="Calibri"/>
            </a:endParaRPr>
          </a:p>
        </p:txBody>
      </p:sp>
      <p:sp>
        <p:nvSpPr>
          <p:cNvPr id="34" name="Object 3">
            <a:extLst>
              <a:ext uri="{FF2B5EF4-FFF2-40B4-BE49-F238E27FC236}">
                <a16:creationId xmlns:a16="http://schemas.microsoft.com/office/drawing/2014/main" id="{172545C2-A6BF-4A1C-954B-2F2D9540E898}"/>
              </a:ext>
            </a:extLst>
          </p:cNvPr>
          <p:cNvSpPr txBox="1"/>
          <p:nvPr/>
        </p:nvSpPr>
        <p:spPr>
          <a:xfrm>
            <a:off x="1315157" y="837196"/>
            <a:ext cx="6832545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200" kern="0" spc="-400" dirty="0" err="1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굴림" pitchFamily="34" charset="0"/>
              </a:rPr>
              <a:t>프로젝트</a:t>
            </a:r>
            <a:r>
              <a:rPr lang="en-US" altLang="ko-KR" sz="3200" kern="0" spc="-400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굴림" pitchFamily="34" charset="0"/>
              </a:rPr>
              <a:t> </a:t>
            </a:r>
            <a:r>
              <a:rPr lang="en-US" altLang="ko-KR" sz="3200" kern="0" spc="-400" dirty="0" err="1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굴림" pitchFamily="34" charset="0"/>
              </a:rPr>
              <a:t>소개</a:t>
            </a:r>
            <a:endParaRPr lang="en-US" sz="3600" dirty="0">
              <a:ln>
                <a:solidFill>
                  <a:schemeClr val="accent2">
                    <a:lumMod val="60000"/>
                    <a:lumOff val="40000"/>
                    <a:alpha val="0"/>
                  </a:schemeClr>
                </a:solidFill>
              </a:ln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pic>
        <p:nvPicPr>
          <p:cNvPr id="40" name="그림 9">
            <a:extLst>
              <a:ext uri="{FF2B5EF4-FFF2-40B4-BE49-F238E27FC236}">
                <a16:creationId xmlns:a16="http://schemas.microsoft.com/office/drawing/2014/main" id="{5849473E-01CA-44B4-82FA-B5D6B63EA4F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8623" y="808567"/>
            <a:ext cx="626534" cy="612423"/>
          </a:xfrm>
          <a:prstGeom prst="rect">
            <a:avLst/>
          </a:prstGeom>
        </p:spPr>
      </p:pic>
      <p:sp>
        <p:nvSpPr>
          <p:cNvPr id="47" name="Object 39">
            <a:extLst>
              <a:ext uri="{FF2B5EF4-FFF2-40B4-BE49-F238E27FC236}">
                <a16:creationId xmlns:a16="http://schemas.microsoft.com/office/drawing/2014/main" id="{EB61A3DA-381C-4F04-A2B6-C22343366A74}"/>
              </a:ext>
            </a:extLst>
          </p:cNvPr>
          <p:cNvSpPr txBox="1"/>
          <p:nvPr/>
        </p:nvSpPr>
        <p:spPr>
          <a:xfrm>
            <a:off x="13891957" y="9159529"/>
            <a:ext cx="9543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solidFill>
                  <a:schemeClr val="bg1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defRPr>
            </a:lvl1pPr>
          </a:lstStyle>
          <a:p>
            <a:r>
              <a:rPr lang="en-US" sz="240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</a:rPr>
              <a:t>Users</a:t>
            </a:r>
            <a:endParaRPr lang="en-US" sz="2400" dirty="0">
              <a:ln>
                <a:solidFill>
                  <a:schemeClr val="accent2">
                    <a:lumMod val="60000"/>
                    <a:lumOff val="40000"/>
                    <a:alpha val="0"/>
                  </a:schemeClr>
                </a:solidFill>
              </a:ln>
            </a:endParaRPr>
          </a:p>
        </p:txBody>
      </p:sp>
      <p:pic>
        <p:nvPicPr>
          <p:cNvPr id="48" name="Picture 4">
            <a:extLst>
              <a:ext uri="{FF2B5EF4-FFF2-40B4-BE49-F238E27FC236}">
                <a16:creationId xmlns:a16="http://schemas.microsoft.com/office/drawing/2014/main" id="{CECA81C0-FAF6-4EA2-A23E-727D5EAAC7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0482" y="4349550"/>
            <a:ext cx="1069186" cy="1069186"/>
          </a:xfrm>
          <a:prstGeom prst="rect">
            <a:avLst/>
          </a:prstGeom>
          <a:noFill/>
          <a:ln w="41275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6">
            <a:extLst>
              <a:ext uri="{FF2B5EF4-FFF2-40B4-BE49-F238E27FC236}">
                <a16:creationId xmlns:a16="http://schemas.microsoft.com/office/drawing/2014/main" id="{36937243-84BD-48D3-8751-938A0713DC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9979" y="5906881"/>
            <a:ext cx="2217900" cy="671556"/>
          </a:xfrm>
          <a:prstGeom prst="rect">
            <a:avLst/>
          </a:prstGeom>
          <a:noFill/>
          <a:ln w="41275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8">
            <a:extLst>
              <a:ext uri="{FF2B5EF4-FFF2-40B4-BE49-F238E27FC236}">
                <a16:creationId xmlns:a16="http://schemas.microsoft.com/office/drawing/2014/main" id="{81F81ACA-23FD-4137-B1F9-F2054C656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4250" y="6737675"/>
            <a:ext cx="1811432" cy="786427"/>
          </a:xfrm>
          <a:prstGeom prst="rect">
            <a:avLst/>
          </a:prstGeom>
          <a:noFill/>
          <a:ln w="41275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10">
            <a:extLst>
              <a:ext uri="{FF2B5EF4-FFF2-40B4-BE49-F238E27FC236}">
                <a16:creationId xmlns:a16="http://schemas.microsoft.com/office/drawing/2014/main" id="{2249A985-EFE9-400E-B336-0B8D46AC25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4250" y="7811914"/>
            <a:ext cx="2005830" cy="600866"/>
          </a:xfrm>
          <a:prstGeom prst="rect">
            <a:avLst/>
          </a:prstGeom>
          <a:noFill/>
          <a:ln w="41275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2">
            <a:extLst>
              <a:ext uri="{FF2B5EF4-FFF2-40B4-BE49-F238E27FC236}">
                <a16:creationId xmlns:a16="http://schemas.microsoft.com/office/drawing/2014/main" id="{1D954DBC-9677-409C-84F1-120D0BF710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4247" y="3453309"/>
            <a:ext cx="1882122" cy="689227"/>
          </a:xfrm>
          <a:prstGeom prst="rect">
            <a:avLst/>
          </a:prstGeom>
          <a:noFill/>
          <a:ln w="41275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20142757-99CF-4C80-AF3E-99310E53CC63}"/>
              </a:ext>
            </a:extLst>
          </p:cNvPr>
          <p:cNvSpPr/>
          <p:nvPr/>
        </p:nvSpPr>
        <p:spPr>
          <a:xfrm>
            <a:off x="7635875" y="3854037"/>
            <a:ext cx="1669197" cy="64012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증시 뉴스</a:t>
            </a:r>
            <a:endParaRPr lang="en-US" altLang="ko-KR" dirty="0">
              <a:ln>
                <a:solidFill>
                  <a:schemeClr val="accent2">
                    <a:lumMod val="60000"/>
                    <a:lumOff val="40000"/>
                    <a:alpha val="0"/>
                  </a:schemeClr>
                </a:solidFill>
              </a:ln>
              <a:solidFill>
                <a:schemeClr val="tx1"/>
              </a:solidFill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  <a:p>
            <a:pPr algn="ctr"/>
            <a:r>
              <a:rPr lang="ko-KR" altLang="en-US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시황 리포트</a:t>
            </a:r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4BCE308B-8713-4934-A4E8-D0CD6BAF4955}"/>
              </a:ext>
            </a:extLst>
          </p:cNvPr>
          <p:cNvSpPr/>
          <p:nvPr/>
        </p:nvSpPr>
        <p:spPr>
          <a:xfrm>
            <a:off x="7635874" y="5099146"/>
            <a:ext cx="1669197" cy="60759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자연어 </a:t>
            </a:r>
            <a:r>
              <a:rPr lang="en-US" altLang="ko-KR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AI </a:t>
            </a:r>
            <a:r>
              <a:rPr lang="ko-KR" altLang="en-US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모델</a:t>
            </a:r>
            <a:endParaRPr lang="en-US" altLang="ko-KR" dirty="0">
              <a:ln>
                <a:solidFill>
                  <a:schemeClr val="accent2">
                    <a:lumMod val="60000"/>
                    <a:lumOff val="40000"/>
                    <a:alpha val="0"/>
                  </a:schemeClr>
                </a:solidFill>
              </a:ln>
              <a:solidFill>
                <a:schemeClr val="tx1"/>
              </a:solidFill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  <a:p>
            <a:pPr algn="ctr"/>
            <a:r>
              <a:rPr lang="en-US" altLang="ko-KR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(LSTM)</a:t>
            </a:r>
            <a:endParaRPr lang="ko-KR" altLang="en-US" dirty="0">
              <a:ln>
                <a:solidFill>
                  <a:schemeClr val="accent2">
                    <a:lumMod val="60000"/>
                    <a:lumOff val="40000"/>
                    <a:alpha val="0"/>
                  </a:schemeClr>
                </a:solidFill>
              </a:ln>
              <a:solidFill>
                <a:schemeClr val="tx1"/>
              </a:solidFill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BEE55954-1684-4818-94B6-76E5E3758ED6}"/>
              </a:ext>
            </a:extLst>
          </p:cNvPr>
          <p:cNvSpPr/>
          <p:nvPr/>
        </p:nvSpPr>
        <p:spPr>
          <a:xfrm>
            <a:off x="7688763" y="6243263"/>
            <a:ext cx="1669197" cy="68393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거시경제 </a:t>
            </a:r>
            <a:endParaRPr lang="en-US" altLang="ko-KR" dirty="0">
              <a:ln>
                <a:solidFill>
                  <a:schemeClr val="accent2">
                    <a:lumMod val="60000"/>
                    <a:lumOff val="40000"/>
                    <a:alpha val="0"/>
                  </a:schemeClr>
                </a:solidFill>
              </a:ln>
              <a:solidFill>
                <a:schemeClr val="tx1"/>
              </a:solidFill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  <a:p>
            <a:pPr algn="ctr"/>
            <a:r>
              <a:rPr lang="ko-KR" altLang="en-US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지표</a:t>
            </a:r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14C5F98B-FAB6-4DC5-99AD-EE68BE6D300B}"/>
              </a:ext>
            </a:extLst>
          </p:cNvPr>
          <p:cNvSpPr/>
          <p:nvPr/>
        </p:nvSpPr>
        <p:spPr>
          <a:xfrm>
            <a:off x="7688763" y="7091553"/>
            <a:ext cx="1669197" cy="736831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종목 차트 </a:t>
            </a:r>
            <a:endParaRPr lang="en-US" altLang="ko-KR" dirty="0">
              <a:ln>
                <a:solidFill>
                  <a:schemeClr val="accent2">
                    <a:lumMod val="60000"/>
                    <a:lumOff val="40000"/>
                    <a:alpha val="0"/>
                  </a:schemeClr>
                </a:solidFill>
              </a:ln>
              <a:solidFill>
                <a:schemeClr val="tx1"/>
              </a:solidFill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  <a:p>
            <a:pPr algn="ctr"/>
            <a:r>
              <a:rPr lang="ko-KR" altLang="en-US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데이터</a:t>
            </a:r>
          </a:p>
        </p:txBody>
      </p:sp>
      <p:sp>
        <p:nvSpPr>
          <p:cNvPr id="57" name="구름 56">
            <a:extLst>
              <a:ext uri="{FF2B5EF4-FFF2-40B4-BE49-F238E27FC236}">
                <a16:creationId xmlns:a16="http://schemas.microsoft.com/office/drawing/2014/main" id="{6F4E69DA-EAAB-4A41-8B75-5A326F145FAC}"/>
              </a:ext>
            </a:extLst>
          </p:cNvPr>
          <p:cNvSpPr/>
          <p:nvPr/>
        </p:nvSpPr>
        <p:spPr>
          <a:xfrm>
            <a:off x="6299605" y="2579309"/>
            <a:ext cx="8546652" cy="6362103"/>
          </a:xfrm>
          <a:prstGeom prst="cloud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accent2">
                    <a:lumMod val="60000"/>
                    <a:lumOff val="40000"/>
                    <a:alpha val="0"/>
                  </a:schemeClr>
                </a:solidFill>
              </a:ln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58" name="Picture 16">
            <a:extLst>
              <a:ext uri="{FF2B5EF4-FFF2-40B4-BE49-F238E27FC236}">
                <a16:creationId xmlns:a16="http://schemas.microsoft.com/office/drawing/2014/main" id="{30E70B40-4DB7-4A5A-B5CC-DCCFFDD776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5823" y="2266950"/>
            <a:ext cx="1175222" cy="1184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71659CD5-E2E4-476C-91F7-3EEC11E406B8}"/>
              </a:ext>
            </a:extLst>
          </p:cNvPr>
          <p:cNvCxnSpPr>
            <a:cxnSpLocks/>
            <a:stCxn id="53" idx="2"/>
            <a:endCxn id="54" idx="0"/>
          </p:cNvCxnSpPr>
          <p:nvPr/>
        </p:nvCxnSpPr>
        <p:spPr>
          <a:xfrm flipH="1">
            <a:off x="8470472" y="4494162"/>
            <a:ext cx="1" cy="604984"/>
          </a:xfrm>
          <a:prstGeom prst="straightConnector1">
            <a:avLst/>
          </a:prstGeom>
          <a:ln w="22225">
            <a:solidFill>
              <a:schemeClr val="bg1"/>
            </a:solidFill>
            <a:headEnd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192DCEBB-1133-4094-B51D-23175CA9000B}"/>
              </a:ext>
            </a:extLst>
          </p:cNvPr>
          <p:cNvCxnSpPr>
            <a:cxnSpLocks/>
            <a:stCxn id="54" idx="3"/>
          </p:cNvCxnSpPr>
          <p:nvPr/>
        </p:nvCxnSpPr>
        <p:spPr>
          <a:xfrm flipV="1">
            <a:off x="9305070" y="5402941"/>
            <a:ext cx="787188" cy="1"/>
          </a:xfrm>
          <a:prstGeom prst="straightConnector1">
            <a:avLst/>
          </a:prstGeom>
          <a:ln w="22225">
            <a:solidFill>
              <a:schemeClr val="bg1"/>
            </a:solidFill>
            <a:headEnd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사각형: 둥근 모서리 60">
            <a:extLst>
              <a:ext uri="{FF2B5EF4-FFF2-40B4-BE49-F238E27FC236}">
                <a16:creationId xmlns:a16="http://schemas.microsoft.com/office/drawing/2014/main" id="{F0D8C7EC-2FAD-4F15-A004-A81BA2D8D1BD}"/>
              </a:ext>
            </a:extLst>
          </p:cNvPr>
          <p:cNvSpPr/>
          <p:nvPr/>
        </p:nvSpPr>
        <p:spPr>
          <a:xfrm>
            <a:off x="10916554" y="3820493"/>
            <a:ext cx="2329413" cy="803467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주가 예측 </a:t>
            </a:r>
            <a:r>
              <a:rPr lang="en-US" altLang="ko-KR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AI</a:t>
            </a:r>
            <a:r>
              <a:rPr lang="ko-KR" altLang="en-US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모델</a:t>
            </a:r>
            <a:endParaRPr lang="en-US" altLang="ko-KR" dirty="0">
              <a:ln>
                <a:solidFill>
                  <a:schemeClr val="accent2">
                    <a:lumMod val="60000"/>
                    <a:lumOff val="40000"/>
                    <a:alpha val="0"/>
                  </a:schemeClr>
                </a:solidFill>
              </a:ln>
              <a:solidFill>
                <a:schemeClr val="tx1"/>
              </a:solidFill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  <a:p>
            <a:pPr algn="ctr"/>
            <a:r>
              <a:rPr lang="en-US" altLang="ko-KR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(</a:t>
            </a:r>
            <a:r>
              <a:rPr lang="en-US" altLang="ko-KR" dirty="0" err="1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XGBoost</a:t>
            </a:r>
            <a:r>
              <a:rPr lang="en-US" altLang="ko-KR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, LSTM)</a:t>
            </a:r>
            <a:endParaRPr lang="ko-KR" altLang="en-US" dirty="0">
              <a:ln>
                <a:solidFill>
                  <a:schemeClr val="accent2">
                    <a:lumMod val="60000"/>
                    <a:lumOff val="40000"/>
                    <a:alpha val="0"/>
                  </a:schemeClr>
                </a:solidFill>
              </a:ln>
              <a:solidFill>
                <a:schemeClr val="tx1"/>
              </a:solidFill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A822EEEA-29F0-4E76-BCA2-06C97751E86A}"/>
              </a:ext>
            </a:extLst>
          </p:cNvPr>
          <p:cNvSpPr/>
          <p:nvPr/>
        </p:nvSpPr>
        <p:spPr>
          <a:xfrm>
            <a:off x="12491033" y="5057309"/>
            <a:ext cx="1669197" cy="691267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증시 뉴스</a:t>
            </a:r>
            <a:endParaRPr lang="en-US" altLang="ko-KR" dirty="0">
              <a:ln>
                <a:solidFill>
                  <a:schemeClr val="accent2">
                    <a:lumMod val="60000"/>
                    <a:lumOff val="40000"/>
                    <a:alpha val="0"/>
                  </a:schemeClr>
                </a:solidFill>
              </a:ln>
              <a:solidFill>
                <a:schemeClr val="tx1"/>
              </a:solidFill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  <a:p>
            <a:pPr algn="ctr"/>
            <a:r>
              <a:rPr lang="ko-KR" altLang="en-US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시황 리포트</a:t>
            </a:r>
          </a:p>
        </p:txBody>
      </p:sp>
      <p:cxnSp>
        <p:nvCxnSpPr>
          <p:cNvPr id="63" name="연결선: 꺾임 62">
            <a:extLst>
              <a:ext uri="{FF2B5EF4-FFF2-40B4-BE49-F238E27FC236}">
                <a16:creationId xmlns:a16="http://schemas.microsoft.com/office/drawing/2014/main" id="{2ABF5521-AD21-4FCE-8D41-F66991DC5C49}"/>
              </a:ext>
            </a:extLst>
          </p:cNvPr>
          <p:cNvCxnSpPr>
            <a:cxnSpLocks/>
            <a:stCxn id="61" idx="2"/>
          </p:cNvCxnSpPr>
          <p:nvPr/>
        </p:nvCxnSpPr>
        <p:spPr>
          <a:xfrm rot="5400000">
            <a:off x="11207020" y="4528702"/>
            <a:ext cx="778982" cy="969500"/>
          </a:xfrm>
          <a:prstGeom prst="bentConnector2">
            <a:avLst/>
          </a:prstGeom>
          <a:ln w="22225">
            <a:solidFill>
              <a:schemeClr val="bg1"/>
            </a:solidFill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연결선: 꺾임 63">
            <a:extLst>
              <a:ext uri="{FF2B5EF4-FFF2-40B4-BE49-F238E27FC236}">
                <a16:creationId xmlns:a16="http://schemas.microsoft.com/office/drawing/2014/main" id="{C53B1CF2-4DBC-4DA2-B73F-E5E4C33120FB}"/>
              </a:ext>
            </a:extLst>
          </p:cNvPr>
          <p:cNvCxnSpPr>
            <a:cxnSpLocks/>
            <a:stCxn id="55" idx="3"/>
            <a:endCxn id="77" idx="2"/>
          </p:cNvCxnSpPr>
          <p:nvPr/>
        </p:nvCxnSpPr>
        <p:spPr>
          <a:xfrm flipV="1">
            <a:off x="9357960" y="6057782"/>
            <a:ext cx="1268925" cy="527450"/>
          </a:xfrm>
          <a:prstGeom prst="bentConnector2">
            <a:avLst/>
          </a:prstGeom>
          <a:ln w="22225">
            <a:solidFill>
              <a:schemeClr val="bg1"/>
            </a:solidFill>
            <a:headEnd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D62B42BB-596A-4E48-8F9C-7B662BE8CDBC}"/>
              </a:ext>
            </a:extLst>
          </p:cNvPr>
          <p:cNvGrpSpPr/>
          <p:nvPr/>
        </p:nvGrpSpPr>
        <p:grpSpPr>
          <a:xfrm>
            <a:off x="5595682" y="6242659"/>
            <a:ext cx="2093081" cy="1869688"/>
            <a:chOff x="5595682" y="6242659"/>
            <a:chExt cx="2093081" cy="1869688"/>
          </a:xfrm>
        </p:grpSpPr>
        <p:cxnSp>
          <p:nvCxnSpPr>
            <p:cNvPr id="65" name="연결선: 꺾임 64">
              <a:extLst>
                <a:ext uri="{FF2B5EF4-FFF2-40B4-BE49-F238E27FC236}">
                  <a16:creationId xmlns:a16="http://schemas.microsoft.com/office/drawing/2014/main" id="{73E7B06B-B0A4-4936-B6C0-501AEB6CA161}"/>
                </a:ext>
              </a:extLst>
            </p:cNvPr>
            <p:cNvCxnSpPr>
              <a:cxnSpLocks/>
              <a:stCxn id="51" idx="3"/>
              <a:endCxn id="56" idx="1"/>
            </p:cNvCxnSpPr>
            <p:nvPr/>
          </p:nvCxnSpPr>
          <p:spPr>
            <a:xfrm flipV="1">
              <a:off x="5790080" y="7459969"/>
              <a:ext cx="1898683" cy="652378"/>
            </a:xfrm>
            <a:prstGeom prst="bentConnector3">
              <a:avLst>
                <a:gd name="adj1" fmla="val 28679"/>
              </a:avLst>
            </a:prstGeom>
            <a:ln w="22225">
              <a:solidFill>
                <a:schemeClr val="bg1"/>
              </a:solidFill>
              <a:headEnd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연결선: 꺾임 65">
              <a:extLst>
                <a:ext uri="{FF2B5EF4-FFF2-40B4-BE49-F238E27FC236}">
                  <a16:creationId xmlns:a16="http://schemas.microsoft.com/office/drawing/2014/main" id="{8BC1603F-6059-40FE-830A-7DAA052BE8F8}"/>
                </a:ext>
              </a:extLst>
            </p:cNvPr>
            <p:cNvCxnSpPr>
              <a:cxnSpLocks/>
              <a:stCxn id="51" idx="3"/>
              <a:endCxn id="55" idx="1"/>
            </p:cNvCxnSpPr>
            <p:nvPr/>
          </p:nvCxnSpPr>
          <p:spPr>
            <a:xfrm flipV="1">
              <a:off x="5790080" y="6585232"/>
              <a:ext cx="1898683" cy="1527115"/>
            </a:xfrm>
            <a:prstGeom prst="bentConnector3">
              <a:avLst>
                <a:gd name="adj1" fmla="val 28679"/>
              </a:avLst>
            </a:prstGeom>
            <a:ln w="22225">
              <a:solidFill>
                <a:schemeClr val="bg1"/>
              </a:solidFill>
              <a:headEnd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연결선: 꺾임 66">
              <a:extLst>
                <a:ext uri="{FF2B5EF4-FFF2-40B4-BE49-F238E27FC236}">
                  <a16:creationId xmlns:a16="http://schemas.microsoft.com/office/drawing/2014/main" id="{3F86015E-0F4D-434D-86FA-254C5053369F}"/>
                </a:ext>
              </a:extLst>
            </p:cNvPr>
            <p:cNvCxnSpPr>
              <a:cxnSpLocks/>
              <a:stCxn id="50" idx="3"/>
              <a:endCxn id="55" idx="1"/>
            </p:cNvCxnSpPr>
            <p:nvPr/>
          </p:nvCxnSpPr>
          <p:spPr>
            <a:xfrm flipV="1">
              <a:off x="5595682" y="6585232"/>
              <a:ext cx="2093081" cy="545657"/>
            </a:xfrm>
            <a:prstGeom prst="bentConnector3">
              <a:avLst>
                <a:gd name="adj1" fmla="val 35210"/>
              </a:avLst>
            </a:prstGeom>
            <a:ln w="22225">
              <a:solidFill>
                <a:schemeClr val="bg1"/>
              </a:solidFill>
              <a:headEnd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연결선: 꺾임 67">
              <a:extLst>
                <a:ext uri="{FF2B5EF4-FFF2-40B4-BE49-F238E27FC236}">
                  <a16:creationId xmlns:a16="http://schemas.microsoft.com/office/drawing/2014/main" id="{8A23525F-4CA5-4308-8BE5-82BE0AE64812}"/>
                </a:ext>
              </a:extLst>
            </p:cNvPr>
            <p:cNvCxnSpPr>
              <a:cxnSpLocks/>
              <a:stCxn id="49" idx="3"/>
              <a:endCxn id="55" idx="1"/>
            </p:cNvCxnSpPr>
            <p:nvPr/>
          </p:nvCxnSpPr>
          <p:spPr>
            <a:xfrm>
              <a:off x="5967879" y="6242659"/>
              <a:ext cx="1720884" cy="342573"/>
            </a:xfrm>
            <a:prstGeom prst="bentConnector3">
              <a:avLst>
                <a:gd name="adj1" fmla="val 21218"/>
              </a:avLst>
            </a:prstGeom>
            <a:ln w="22225">
              <a:solidFill>
                <a:schemeClr val="bg1"/>
              </a:solidFill>
              <a:headEnd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5898E9BF-CC3D-49D8-B363-D4CB1078CADE}"/>
              </a:ext>
            </a:extLst>
          </p:cNvPr>
          <p:cNvGrpSpPr/>
          <p:nvPr/>
        </p:nvGrpSpPr>
        <p:grpSpPr>
          <a:xfrm>
            <a:off x="4799668" y="3797923"/>
            <a:ext cx="2836207" cy="1086220"/>
            <a:chOff x="4799668" y="3797923"/>
            <a:chExt cx="2836207" cy="1086220"/>
          </a:xfrm>
        </p:grpSpPr>
        <p:cxnSp>
          <p:nvCxnSpPr>
            <p:cNvPr id="69" name="연결선: 꺾임 68">
              <a:extLst>
                <a:ext uri="{FF2B5EF4-FFF2-40B4-BE49-F238E27FC236}">
                  <a16:creationId xmlns:a16="http://schemas.microsoft.com/office/drawing/2014/main" id="{AFA2098F-C905-43A7-99B3-7A13BBE92A22}"/>
                </a:ext>
              </a:extLst>
            </p:cNvPr>
            <p:cNvCxnSpPr>
              <a:cxnSpLocks/>
              <a:stCxn id="48" idx="3"/>
              <a:endCxn id="53" idx="1"/>
            </p:cNvCxnSpPr>
            <p:nvPr/>
          </p:nvCxnSpPr>
          <p:spPr>
            <a:xfrm flipV="1">
              <a:off x="4799668" y="4174100"/>
              <a:ext cx="2836207" cy="710043"/>
            </a:xfrm>
            <a:prstGeom prst="bentConnector3">
              <a:avLst>
                <a:gd name="adj1" fmla="val 50000"/>
              </a:avLst>
            </a:prstGeom>
            <a:ln w="22225">
              <a:solidFill>
                <a:schemeClr val="bg1"/>
              </a:solidFill>
              <a:headEnd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연결선: 꺾임 69">
              <a:extLst>
                <a:ext uri="{FF2B5EF4-FFF2-40B4-BE49-F238E27FC236}">
                  <a16:creationId xmlns:a16="http://schemas.microsoft.com/office/drawing/2014/main" id="{C3892BFD-4953-46BF-96F3-F9DAA2A2CFC8}"/>
                </a:ext>
              </a:extLst>
            </p:cNvPr>
            <p:cNvCxnSpPr>
              <a:cxnSpLocks/>
              <a:stCxn id="52" idx="3"/>
              <a:endCxn id="53" idx="1"/>
            </p:cNvCxnSpPr>
            <p:nvPr/>
          </p:nvCxnSpPr>
          <p:spPr>
            <a:xfrm>
              <a:off x="5636369" y="3797923"/>
              <a:ext cx="1999506" cy="376177"/>
            </a:xfrm>
            <a:prstGeom prst="bentConnector3">
              <a:avLst>
                <a:gd name="adj1" fmla="val 29188"/>
              </a:avLst>
            </a:prstGeom>
            <a:ln w="22225">
              <a:solidFill>
                <a:schemeClr val="bg1"/>
              </a:solidFill>
              <a:headEnd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1" name="연결선: 꺾임 70">
            <a:extLst>
              <a:ext uri="{FF2B5EF4-FFF2-40B4-BE49-F238E27FC236}">
                <a16:creationId xmlns:a16="http://schemas.microsoft.com/office/drawing/2014/main" id="{249961BE-9601-49DE-AABD-654CE39D42BD}"/>
              </a:ext>
            </a:extLst>
          </p:cNvPr>
          <p:cNvCxnSpPr>
            <a:cxnSpLocks/>
            <a:stCxn id="56" idx="3"/>
            <a:endCxn id="77" idx="2"/>
          </p:cNvCxnSpPr>
          <p:nvPr/>
        </p:nvCxnSpPr>
        <p:spPr>
          <a:xfrm flipV="1">
            <a:off x="9357960" y="6057782"/>
            <a:ext cx="1268925" cy="1402188"/>
          </a:xfrm>
          <a:prstGeom prst="bentConnector2">
            <a:avLst/>
          </a:prstGeom>
          <a:ln w="22225">
            <a:solidFill>
              <a:schemeClr val="bg1"/>
            </a:solidFill>
            <a:headEnd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857B7F0C-9D5B-4F71-BCF6-59E2B82F9D0D}"/>
              </a:ext>
            </a:extLst>
          </p:cNvPr>
          <p:cNvCxnSpPr>
            <a:cxnSpLocks/>
            <a:endCxn id="62" idx="1"/>
          </p:cNvCxnSpPr>
          <p:nvPr/>
        </p:nvCxnSpPr>
        <p:spPr>
          <a:xfrm>
            <a:off x="11111761" y="5402941"/>
            <a:ext cx="1379272" cy="1"/>
          </a:xfrm>
          <a:prstGeom prst="straightConnector1">
            <a:avLst/>
          </a:prstGeom>
          <a:ln w="22225">
            <a:solidFill>
              <a:schemeClr val="bg1"/>
            </a:solidFill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1BD67D5E-0D2D-4A2B-865C-BC50FD3789DD}"/>
              </a:ext>
            </a:extLst>
          </p:cNvPr>
          <p:cNvCxnSpPr>
            <a:cxnSpLocks/>
          </p:cNvCxnSpPr>
          <p:nvPr/>
        </p:nvCxnSpPr>
        <p:spPr>
          <a:xfrm>
            <a:off x="11054312" y="5906881"/>
            <a:ext cx="716919" cy="472310"/>
          </a:xfrm>
          <a:prstGeom prst="straightConnector1">
            <a:avLst/>
          </a:prstGeom>
          <a:ln w="22225">
            <a:solidFill>
              <a:schemeClr val="bg1"/>
            </a:solidFill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4E683CD7-6776-4234-ADD6-BC75FCA14106}"/>
              </a:ext>
            </a:extLst>
          </p:cNvPr>
          <p:cNvCxnSpPr>
            <a:cxnSpLocks/>
          </p:cNvCxnSpPr>
          <p:nvPr/>
        </p:nvCxnSpPr>
        <p:spPr>
          <a:xfrm>
            <a:off x="12929280" y="7590190"/>
            <a:ext cx="741718" cy="442260"/>
          </a:xfrm>
          <a:prstGeom prst="straightConnector1">
            <a:avLst/>
          </a:prstGeom>
          <a:ln w="22225">
            <a:solidFill>
              <a:schemeClr val="bg1"/>
            </a:solidFill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5" name="그림 74">
            <a:extLst>
              <a:ext uri="{FF2B5EF4-FFF2-40B4-BE49-F238E27FC236}">
                <a16:creationId xmlns:a16="http://schemas.microsoft.com/office/drawing/2014/main" id="{83CB060A-8A48-4FF8-B712-531F5BC3702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3766916" y="8107266"/>
            <a:ext cx="1175259" cy="1013360"/>
          </a:xfrm>
          <a:prstGeom prst="rect">
            <a:avLst/>
          </a:prstGeom>
        </p:spPr>
      </p:pic>
      <p:pic>
        <p:nvPicPr>
          <p:cNvPr id="76" name="그림 75">
            <a:extLst>
              <a:ext uri="{FF2B5EF4-FFF2-40B4-BE49-F238E27FC236}">
                <a16:creationId xmlns:a16="http://schemas.microsoft.com/office/drawing/2014/main" id="{05ED0D88-2A23-4B54-BBDB-94B517B3EEC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774914" y="6455467"/>
            <a:ext cx="1058448" cy="1058449"/>
          </a:xfrm>
          <a:prstGeom prst="rect">
            <a:avLst/>
          </a:prstGeom>
          <a:ln>
            <a:noFill/>
          </a:ln>
        </p:spPr>
      </p:pic>
      <p:pic>
        <p:nvPicPr>
          <p:cNvPr id="77" name="그림 76">
            <a:extLst>
              <a:ext uri="{FF2B5EF4-FFF2-40B4-BE49-F238E27FC236}">
                <a16:creationId xmlns:a16="http://schemas.microsoft.com/office/drawing/2014/main" id="{B9A7A1C8-1278-4538-ADB2-D0C27E604935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l="13481" t="-864" r="12118" b="32263"/>
          <a:stretch/>
        </p:blipFill>
        <p:spPr>
          <a:xfrm>
            <a:off x="10079947" y="5049195"/>
            <a:ext cx="1093874" cy="1008587"/>
          </a:xfrm>
          <a:prstGeom prst="rect">
            <a:avLst/>
          </a:prstGeom>
          <a:ln>
            <a:noFill/>
          </a:ln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11E188D2-9F45-4F6D-AE79-D7549712009B}"/>
              </a:ext>
            </a:extLst>
          </p:cNvPr>
          <p:cNvSpPr txBox="1"/>
          <p:nvPr/>
        </p:nvSpPr>
        <p:spPr>
          <a:xfrm>
            <a:off x="2852666" y="3630389"/>
            <a:ext cx="752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팍스넷</a:t>
            </a:r>
            <a:endParaRPr lang="ko-KR" altLang="en-US" dirty="0">
              <a:ln>
                <a:solidFill>
                  <a:schemeClr val="accent2">
                    <a:lumMod val="60000"/>
                    <a:lumOff val="40000"/>
                    <a:alpha val="0"/>
                  </a:schemeClr>
                </a:solidFill>
              </a:ln>
              <a:solidFill>
                <a:schemeClr val="bg1"/>
              </a:solidFill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A243A29-7DD2-425D-8C3C-6A3639178E4D}"/>
              </a:ext>
            </a:extLst>
          </p:cNvPr>
          <p:cNvSpPr txBox="1"/>
          <p:nvPr/>
        </p:nvSpPr>
        <p:spPr>
          <a:xfrm>
            <a:off x="2471947" y="4660479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네이버뉴스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FBA2336E-CC4C-448C-B699-AEC515237BFF}"/>
              </a:ext>
            </a:extLst>
          </p:cNvPr>
          <p:cNvSpPr txBox="1"/>
          <p:nvPr/>
        </p:nvSpPr>
        <p:spPr>
          <a:xfrm>
            <a:off x="2295443" y="6049617"/>
            <a:ext cx="1395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Datafinance</a:t>
            </a:r>
            <a:endParaRPr lang="ko-KR" altLang="en-US" dirty="0">
              <a:ln>
                <a:solidFill>
                  <a:schemeClr val="accent2">
                    <a:lumMod val="60000"/>
                    <a:lumOff val="40000"/>
                    <a:alpha val="0"/>
                  </a:schemeClr>
                </a:solidFill>
              </a:ln>
              <a:solidFill>
                <a:schemeClr val="bg1"/>
              </a:solidFill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557FBA0-71B6-4D17-9C65-7E7818613C06}"/>
              </a:ext>
            </a:extLst>
          </p:cNvPr>
          <p:cNvSpPr txBox="1"/>
          <p:nvPr/>
        </p:nvSpPr>
        <p:spPr>
          <a:xfrm>
            <a:off x="2710826" y="6906887"/>
            <a:ext cx="949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Finance</a:t>
            </a:r>
            <a:endParaRPr lang="ko-KR" altLang="en-US" dirty="0">
              <a:ln>
                <a:solidFill>
                  <a:schemeClr val="accent2">
                    <a:lumMod val="60000"/>
                    <a:lumOff val="40000"/>
                    <a:alpha val="0"/>
                  </a:schemeClr>
                </a:solidFill>
              </a:ln>
              <a:solidFill>
                <a:schemeClr val="bg1"/>
              </a:solidFill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C517CB51-95E2-4FCD-95D5-808702ABD979}"/>
              </a:ext>
            </a:extLst>
          </p:cNvPr>
          <p:cNvSpPr txBox="1"/>
          <p:nvPr/>
        </p:nvSpPr>
        <p:spPr>
          <a:xfrm>
            <a:off x="2847857" y="7922600"/>
            <a:ext cx="756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Pykrx</a:t>
            </a:r>
            <a:endParaRPr lang="ko-KR" altLang="en-US" dirty="0">
              <a:ln>
                <a:solidFill>
                  <a:schemeClr val="accent2">
                    <a:lumMod val="60000"/>
                    <a:lumOff val="40000"/>
                    <a:alpha val="0"/>
                  </a:schemeClr>
                </a:solidFill>
              </a:ln>
              <a:solidFill>
                <a:schemeClr val="bg1"/>
              </a:solidFill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FFF0BB-FF98-403B-B2BF-65B5E11972BF}"/>
              </a:ext>
            </a:extLst>
          </p:cNvPr>
          <p:cNvSpPr txBox="1"/>
          <p:nvPr/>
        </p:nvSpPr>
        <p:spPr>
          <a:xfrm>
            <a:off x="9984127" y="4618914"/>
            <a:ext cx="12763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kern="0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gradFill>
                  <a:gsLst>
                    <a:gs pos="0">
                      <a:srgbClr val="3B8ECE"/>
                    </a:gs>
                    <a:gs pos="72000">
                      <a:srgbClr val="08D68E"/>
                    </a:gs>
                    <a:gs pos="100000">
                      <a:srgbClr val="08D68E"/>
                    </a:gs>
                  </a:gsLst>
                  <a:lin ang="8100000" scaled="0"/>
                </a:gra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MySQL</a:t>
            </a:r>
            <a:endParaRPr lang="ko-KR" altLang="en-US" sz="2800" kern="0" dirty="0">
              <a:ln>
                <a:solidFill>
                  <a:schemeClr val="accent2">
                    <a:lumMod val="60000"/>
                    <a:lumOff val="40000"/>
                    <a:alpha val="0"/>
                  </a:schemeClr>
                </a:solidFill>
              </a:ln>
              <a:gradFill>
                <a:gsLst>
                  <a:gs pos="0">
                    <a:srgbClr val="3B8ECE"/>
                  </a:gs>
                  <a:gs pos="72000">
                    <a:srgbClr val="08D68E"/>
                  </a:gs>
                  <a:gs pos="100000">
                    <a:srgbClr val="08D68E"/>
                  </a:gs>
                </a:gsLst>
                <a:lin ang="8100000" scaled="0"/>
              </a:gra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DE91B09F-D7B3-48A9-89B5-FDC23C0B682A}"/>
              </a:ext>
            </a:extLst>
          </p:cNvPr>
          <p:cNvSpPr txBox="1"/>
          <p:nvPr/>
        </p:nvSpPr>
        <p:spPr>
          <a:xfrm>
            <a:off x="17858074" y="9916439"/>
            <a:ext cx="429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solidFill>
                  <a:schemeClr val="bg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13</a:t>
            </a:r>
            <a:endParaRPr lang="ko-KR" altLang="en-US" dirty="0">
              <a:solidFill>
                <a:schemeClr val="bg1"/>
              </a:solidFill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" name="그룹 1001">
            <a:extLst>
              <a:ext uri="{FF2B5EF4-FFF2-40B4-BE49-F238E27FC236}">
                <a16:creationId xmlns:a16="http://schemas.microsoft.com/office/drawing/2014/main" id="{890926BB-6068-48CC-A743-B740BB7F0B20}"/>
              </a:ext>
            </a:extLst>
          </p:cNvPr>
          <p:cNvGrpSpPr/>
          <p:nvPr/>
        </p:nvGrpSpPr>
        <p:grpSpPr>
          <a:xfrm>
            <a:off x="-1788719" y="6998309"/>
            <a:ext cx="6817816" cy="8469337"/>
            <a:chOff x="-1788719" y="6998309"/>
            <a:chExt cx="6817816" cy="8469337"/>
          </a:xfrm>
        </p:grpSpPr>
        <p:pic>
          <p:nvPicPr>
            <p:cNvPr id="95" name="Object 2">
              <a:extLst>
                <a:ext uri="{FF2B5EF4-FFF2-40B4-BE49-F238E27FC236}">
                  <a16:creationId xmlns:a16="http://schemas.microsoft.com/office/drawing/2014/main" id="{430DF115-45DF-4198-BB0D-4BC4C16B93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340000">
              <a:off x="-5197627" y="2763640"/>
              <a:ext cx="13635633" cy="16938674"/>
            </a:xfrm>
            <a:prstGeom prst="rect">
              <a:avLst/>
            </a:prstGeom>
          </p:spPr>
        </p:pic>
        <p:pic>
          <p:nvPicPr>
            <p:cNvPr id="96" name="Object 3">
              <a:extLst>
                <a:ext uri="{FF2B5EF4-FFF2-40B4-BE49-F238E27FC236}">
                  <a16:creationId xmlns:a16="http://schemas.microsoft.com/office/drawing/2014/main" id="{04A95667-2DB5-494B-9625-B75740A217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340000">
              <a:off x="-1788719" y="6998309"/>
              <a:ext cx="6817816" cy="8469337"/>
            </a:xfrm>
            <a:prstGeom prst="rect">
              <a:avLst/>
            </a:prstGeom>
          </p:spPr>
        </p:pic>
      </p:grpSp>
      <p:grpSp>
        <p:nvGrpSpPr>
          <p:cNvPr id="97" name="그룹 1002">
            <a:extLst>
              <a:ext uri="{FF2B5EF4-FFF2-40B4-BE49-F238E27FC236}">
                <a16:creationId xmlns:a16="http://schemas.microsoft.com/office/drawing/2014/main" id="{91E1C9B4-769F-408B-8ED4-B6C68DB5640D}"/>
              </a:ext>
            </a:extLst>
          </p:cNvPr>
          <p:cNvGrpSpPr/>
          <p:nvPr/>
        </p:nvGrpSpPr>
        <p:grpSpPr>
          <a:xfrm>
            <a:off x="13475648" y="-2515017"/>
            <a:ext cx="9245549" cy="6658191"/>
            <a:chOff x="13475648" y="-2515017"/>
            <a:chExt cx="9245549" cy="6658191"/>
          </a:xfrm>
        </p:grpSpPr>
        <p:grpSp>
          <p:nvGrpSpPr>
            <p:cNvPr id="98" name="그룹 1003">
              <a:extLst>
                <a:ext uri="{FF2B5EF4-FFF2-40B4-BE49-F238E27FC236}">
                  <a16:creationId xmlns:a16="http://schemas.microsoft.com/office/drawing/2014/main" id="{4CF56239-5C86-4B23-8DD4-66D5CD6AB96D}"/>
                </a:ext>
              </a:extLst>
            </p:cNvPr>
            <p:cNvGrpSpPr/>
            <p:nvPr/>
          </p:nvGrpSpPr>
          <p:grpSpPr>
            <a:xfrm>
              <a:off x="15724698" y="-3198408"/>
              <a:ext cx="6192704" cy="7692800"/>
              <a:chOff x="15724698" y="-3198408"/>
              <a:chExt cx="6192704" cy="7692800"/>
            </a:xfrm>
          </p:grpSpPr>
          <p:pic>
            <p:nvPicPr>
              <p:cNvPr id="102" name="Object 9">
                <a:extLst>
                  <a:ext uri="{FF2B5EF4-FFF2-40B4-BE49-F238E27FC236}">
                    <a16:creationId xmlns:a16="http://schemas.microsoft.com/office/drawing/2014/main" id="{3562E97E-A26F-445D-9CC3-70F3677565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5340000">
                <a:off x="12628346" y="-7044808"/>
                <a:ext cx="12385408" cy="15385600"/>
              </a:xfrm>
              <a:prstGeom prst="rect">
                <a:avLst/>
              </a:prstGeom>
            </p:spPr>
          </p:pic>
          <p:pic>
            <p:nvPicPr>
              <p:cNvPr id="103" name="Object 10">
                <a:extLst>
                  <a:ext uri="{FF2B5EF4-FFF2-40B4-BE49-F238E27FC236}">
                    <a16:creationId xmlns:a16="http://schemas.microsoft.com/office/drawing/2014/main" id="{CA59E139-5A89-47CF-8329-2E6674586C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5340000">
                <a:off x="15724698" y="-3198408"/>
                <a:ext cx="6192704" cy="7692800"/>
              </a:xfrm>
              <a:prstGeom prst="rect">
                <a:avLst/>
              </a:prstGeom>
            </p:spPr>
          </p:pic>
        </p:grpSp>
        <p:grpSp>
          <p:nvGrpSpPr>
            <p:cNvPr id="99" name="그룹 1004">
              <a:extLst>
                <a:ext uri="{FF2B5EF4-FFF2-40B4-BE49-F238E27FC236}">
                  <a16:creationId xmlns:a16="http://schemas.microsoft.com/office/drawing/2014/main" id="{288AC01B-BE56-42FB-BBBD-DD9A0888C39A}"/>
                </a:ext>
              </a:extLst>
            </p:cNvPr>
            <p:cNvGrpSpPr/>
            <p:nvPr/>
          </p:nvGrpSpPr>
          <p:grpSpPr>
            <a:xfrm>
              <a:off x="13962383" y="-2410227"/>
              <a:ext cx="6058514" cy="7031984"/>
              <a:chOff x="13962383" y="-2410227"/>
              <a:chExt cx="6058514" cy="7031984"/>
            </a:xfrm>
          </p:grpSpPr>
          <p:pic>
            <p:nvPicPr>
              <p:cNvPr id="100" name="Object 13">
                <a:extLst>
                  <a:ext uri="{FF2B5EF4-FFF2-40B4-BE49-F238E27FC236}">
                    <a16:creationId xmlns:a16="http://schemas.microsoft.com/office/drawing/2014/main" id="{D14ACD6F-9EA5-4ACE-BA25-5F88C9952F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6200000">
                <a:off x="10933126" y="-5926220"/>
                <a:ext cx="12117028" cy="14063969"/>
              </a:xfrm>
              <a:prstGeom prst="rect">
                <a:avLst/>
              </a:prstGeom>
            </p:spPr>
          </p:pic>
          <p:pic>
            <p:nvPicPr>
              <p:cNvPr id="101" name="Object 14">
                <a:extLst>
                  <a:ext uri="{FF2B5EF4-FFF2-40B4-BE49-F238E27FC236}">
                    <a16:creationId xmlns:a16="http://schemas.microsoft.com/office/drawing/2014/main" id="{66620732-2DCA-4A8E-A564-DE68BAAE37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6200000">
                <a:off x="13962383" y="-2410227"/>
                <a:ext cx="6058514" cy="7031984"/>
              </a:xfrm>
              <a:prstGeom prst="rect">
                <a:avLst/>
              </a:prstGeom>
            </p:spPr>
          </p:pic>
        </p:grpSp>
      </p:grpSp>
      <p:sp>
        <p:nvSpPr>
          <p:cNvPr id="6" name="Object 6"/>
          <p:cNvSpPr txBox="1"/>
          <p:nvPr/>
        </p:nvSpPr>
        <p:spPr>
          <a:xfrm>
            <a:off x="3461728" y="827270"/>
            <a:ext cx="11362261" cy="127727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7700" kern="0" spc="-400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LG Smart UI Regular" panose="020B0500000101010101" pitchFamily="50" charset="-127"/>
                <a:cs typeface="굴림" pitchFamily="34" charset="0"/>
              </a:rPr>
              <a:t>데이터 파이프 라인</a:t>
            </a:r>
            <a:endParaRPr lang="en-US" dirty="0">
              <a:ln>
                <a:solidFill>
                  <a:schemeClr val="accent2">
                    <a:lumMod val="60000"/>
                    <a:lumOff val="40000"/>
                    <a:alpha val="0"/>
                  </a:schemeClr>
                </a:solidFill>
              </a:ln>
            </a:endParaRPr>
          </a:p>
        </p:txBody>
      </p:sp>
      <p:sp>
        <p:nvSpPr>
          <p:cNvPr id="32" name="Object 2">
            <a:extLst>
              <a:ext uri="{FF2B5EF4-FFF2-40B4-BE49-F238E27FC236}">
                <a16:creationId xmlns:a16="http://schemas.microsoft.com/office/drawing/2014/main" id="{1B53F669-4201-43C9-8C91-65EE7E4118EB}"/>
              </a:ext>
            </a:extLst>
          </p:cNvPr>
          <p:cNvSpPr txBox="1"/>
          <p:nvPr/>
        </p:nvSpPr>
        <p:spPr>
          <a:xfrm>
            <a:off x="3177952" y="673977"/>
            <a:ext cx="11777429" cy="132343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8000" kern="0" spc="-400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gradFill>
                  <a:gsLst>
                    <a:gs pos="0">
                      <a:srgbClr val="3B8ECE"/>
                    </a:gs>
                    <a:gs pos="72000">
                      <a:srgbClr val="08D68E"/>
                    </a:gs>
                    <a:gs pos="100000">
                      <a:srgbClr val="08D68E"/>
                    </a:gs>
                  </a:gsLst>
                  <a:lin ang="8100000" scaled="0"/>
                </a:gradFill>
                <a:latin typeface="LG Smart UI Bold" panose="020B0800000101010101" pitchFamily="50" charset="-127"/>
                <a:ea typeface="LG Smart UI Bold" panose="020B0800000101010101" pitchFamily="50" charset="-127"/>
                <a:cs typeface="굴림" pitchFamily="34" charset="0"/>
              </a:rPr>
              <a:t>베타 테스트</a:t>
            </a:r>
            <a:endParaRPr lang="en-US" dirty="0">
              <a:ln>
                <a:solidFill>
                  <a:schemeClr val="accent2">
                    <a:lumMod val="60000"/>
                    <a:lumOff val="40000"/>
                    <a:alpha val="0"/>
                  </a:schemeClr>
                </a:solidFill>
              </a:ln>
              <a:gradFill>
                <a:gsLst>
                  <a:gs pos="0">
                    <a:srgbClr val="3B8ECE"/>
                  </a:gs>
                  <a:gs pos="72000">
                    <a:srgbClr val="08D68E"/>
                  </a:gs>
                  <a:gs pos="100000">
                    <a:srgbClr val="08D68E"/>
                  </a:gs>
                </a:gsLst>
                <a:lin ang="8100000" scaled="0"/>
              </a:gradFill>
              <a:latin typeface="LG Smart UI Bold" panose="020B0800000101010101" pitchFamily="50" charset="-127"/>
              <a:ea typeface="LG Smart UI Bold" panose="020B0800000101010101" pitchFamily="50" charset="-127"/>
              <a:cs typeface="Calibri"/>
            </a:endParaRPr>
          </a:p>
        </p:txBody>
      </p:sp>
      <p:sp>
        <p:nvSpPr>
          <p:cNvPr id="34" name="Object 3">
            <a:extLst>
              <a:ext uri="{FF2B5EF4-FFF2-40B4-BE49-F238E27FC236}">
                <a16:creationId xmlns:a16="http://schemas.microsoft.com/office/drawing/2014/main" id="{172545C2-A6BF-4A1C-954B-2F2D9540E898}"/>
              </a:ext>
            </a:extLst>
          </p:cNvPr>
          <p:cNvSpPr txBox="1"/>
          <p:nvPr/>
        </p:nvSpPr>
        <p:spPr>
          <a:xfrm>
            <a:off x="1315157" y="837196"/>
            <a:ext cx="6832545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200" kern="0" spc="-400" dirty="0" err="1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굴림" pitchFamily="34" charset="0"/>
              </a:rPr>
              <a:t>프로젝트</a:t>
            </a:r>
            <a:r>
              <a:rPr lang="en-US" altLang="ko-KR" sz="3200" kern="0" spc="-400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굴림" pitchFamily="34" charset="0"/>
              </a:rPr>
              <a:t> </a:t>
            </a:r>
            <a:r>
              <a:rPr lang="en-US" altLang="ko-KR" sz="3200" kern="0" spc="-400" dirty="0" err="1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굴림" pitchFamily="34" charset="0"/>
              </a:rPr>
              <a:t>소개</a:t>
            </a:r>
            <a:endParaRPr lang="en-US" sz="3600" dirty="0">
              <a:ln>
                <a:solidFill>
                  <a:schemeClr val="accent2">
                    <a:lumMod val="60000"/>
                    <a:lumOff val="40000"/>
                    <a:alpha val="0"/>
                  </a:schemeClr>
                </a:solidFill>
              </a:ln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pic>
        <p:nvPicPr>
          <p:cNvPr id="40" name="그림 9">
            <a:extLst>
              <a:ext uri="{FF2B5EF4-FFF2-40B4-BE49-F238E27FC236}">
                <a16:creationId xmlns:a16="http://schemas.microsoft.com/office/drawing/2014/main" id="{5849473E-01CA-44B4-82FA-B5D6B63EA4F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8623" y="808567"/>
            <a:ext cx="626534" cy="612423"/>
          </a:xfrm>
          <a:prstGeom prst="rect">
            <a:avLst/>
          </a:prstGeom>
        </p:spPr>
      </p:pic>
      <p:sp>
        <p:nvSpPr>
          <p:cNvPr id="83" name="Object 21">
            <a:extLst>
              <a:ext uri="{FF2B5EF4-FFF2-40B4-BE49-F238E27FC236}">
                <a16:creationId xmlns:a16="http://schemas.microsoft.com/office/drawing/2014/main" id="{A2409A4F-3BF0-4E0F-B10B-E14F6B31374F}"/>
              </a:ext>
            </a:extLst>
          </p:cNvPr>
          <p:cNvSpPr txBox="1"/>
          <p:nvPr/>
        </p:nvSpPr>
        <p:spPr>
          <a:xfrm>
            <a:off x="6324600" y="8158571"/>
            <a:ext cx="9753600" cy="135421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200" kern="0" spc="-200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굴림" pitchFamily="34" charset="0"/>
              </a:rPr>
              <a:t>·   </a:t>
            </a:r>
            <a:r>
              <a:rPr lang="en-US" sz="2200" kern="0" spc="-200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굴림" pitchFamily="34" charset="0"/>
              </a:rPr>
              <a:t>2023</a:t>
            </a:r>
            <a:r>
              <a:rPr lang="ko-KR" altLang="en-US" sz="2200" kern="0" spc="-200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굴림" pitchFamily="34" charset="0"/>
              </a:rPr>
              <a:t>년 </a:t>
            </a:r>
            <a:r>
              <a:rPr lang="en-US" altLang="ko-KR" sz="2200" kern="0" spc="-200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굴림" pitchFamily="34" charset="0"/>
              </a:rPr>
              <a:t>1</a:t>
            </a:r>
            <a:r>
              <a:rPr lang="ko-KR" altLang="en-US" sz="2200" kern="0" spc="-200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굴림" pitchFamily="34" charset="0"/>
              </a:rPr>
              <a:t>월 </a:t>
            </a:r>
            <a:r>
              <a:rPr lang="en-US" altLang="ko-KR" sz="2200" kern="0" spc="-200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굴림" pitchFamily="34" charset="0"/>
              </a:rPr>
              <a:t>1</a:t>
            </a:r>
            <a:r>
              <a:rPr lang="ko-KR" altLang="en-US" sz="2200" kern="0" spc="-200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굴림" pitchFamily="34" charset="0"/>
              </a:rPr>
              <a:t>일 </a:t>
            </a:r>
            <a:r>
              <a:rPr lang="en-US" altLang="ko-KR" sz="2200" kern="0" spc="-200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굴림" pitchFamily="34" charset="0"/>
              </a:rPr>
              <a:t>AWS</a:t>
            </a:r>
            <a:r>
              <a:rPr lang="ko-KR" altLang="en-US" sz="2200" kern="0" spc="-200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굴림" pitchFamily="34" charset="0"/>
              </a:rPr>
              <a:t>에서 서비스 시작</a:t>
            </a:r>
            <a:r>
              <a:rPr lang="en-US" altLang="ko-KR" sz="2200" kern="0" spc="-200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굴림" pitchFamily="34" charset="0"/>
              </a:rPr>
              <a:t>,    1</a:t>
            </a:r>
            <a:r>
              <a:rPr lang="ko-KR" altLang="en-US" sz="2200" kern="0" spc="-200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굴림" pitchFamily="34" charset="0"/>
              </a:rPr>
              <a:t>월 </a:t>
            </a:r>
            <a:r>
              <a:rPr lang="en-US" altLang="ko-KR" sz="2200" kern="0" spc="-200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굴림" pitchFamily="34" charset="0"/>
              </a:rPr>
              <a:t>12</a:t>
            </a:r>
            <a:r>
              <a:rPr lang="ko-KR" altLang="en-US" sz="2200" kern="0" spc="-200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굴림" pitchFamily="34" charset="0"/>
              </a:rPr>
              <a:t>일까지 서비스 예정</a:t>
            </a:r>
            <a:endParaRPr lang="en-US" altLang="ko-KR" sz="2200" kern="0" spc="-200" dirty="0">
              <a:ln>
                <a:solidFill>
                  <a:schemeClr val="accent2">
                    <a:lumMod val="60000"/>
                    <a:lumOff val="40000"/>
                    <a:alpha val="0"/>
                  </a:schemeClr>
                </a:solidFill>
              </a:ln>
              <a:solidFill>
                <a:srgbClr val="FFFFFF"/>
              </a:solidFill>
              <a:latin typeface="LG Smart UI Regular" panose="020B0500000101010101" pitchFamily="50" charset="-127"/>
              <a:ea typeface="LG Smart UI Regular" panose="020B0500000101010101" pitchFamily="50" charset="-127"/>
              <a:cs typeface="굴림" pitchFamily="34" charset="0"/>
            </a:endParaRPr>
          </a:p>
          <a:p>
            <a:endParaRPr lang="en-US" sz="800" kern="0" spc="-200" dirty="0">
              <a:ln>
                <a:solidFill>
                  <a:schemeClr val="accent2">
                    <a:lumMod val="60000"/>
                    <a:lumOff val="40000"/>
                    <a:alpha val="0"/>
                  </a:schemeClr>
                </a:solidFill>
              </a:ln>
              <a:solidFill>
                <a:srgbClr val="FFFFFF"/>
              </a:solidFill>
              <a:latin typeface="LG Smart UI Regular" panose="020B0500000101010101" pitchFamily="50" charset="-127"/>
              <a:ea typeface="LG Smart UI Regular" panose="020B0500000101010101" pitchFamily="50" charset="-127"/>
              <a:cs typeface="굴림" pitchFamily="34" charset="0"/>
            </a:endParaRPr>
          </a:p>
          <a:p>
            <a:r>
              <a:rPr lang="en-US" altLang="ko-KR" sz="2200" kern="0" spc="-200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굴림" pitchFamily="34" charset="0"/>
              </a:rPr>
              <a:t>·   </a:t>
            </a:r>
            <a:r>
              <a:rPr lang="ko-KR" altLang="en-US" sz="2200" kern="0" spc="-200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굴림" pitchFamily="34" charset="0"/>
              </a:rPr>
              <a:t>현재 </a:t>
            </a:r>
            <a:r>
              <a:rPr lang="en-US" altLang="ko-KR" sz="2200" kern="0" spc="-200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굴림" pitchFamily="34" charset="0"/>
              </a:rPr>
              <a:t>20</a:t>
            </a:r>
            <a:r>
              <a:rPr lang="ko-KR" altLang="en-US" sz="2200" kern="0" spc="-200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굴림" pitchFamily="34" charset="0"/>
              </a:rPr>
              <a:t>명 가량의 고객이 사용했으며 만족을 표함</a:t>
            </a:r>
            <a:endParaRPr lang="en-US" sz="2200" kern="0" spc="-200" dirty="0">
              <a:ln>
                <a:solidFill>
                  <a:schemeClr val="accent2">
                    <a:lumMod val="60000"/>
                    <a:lumOff val="40000"/>
                    <a:alpha val="0"/>
                  </a:schemeClr>
                </a:solidFill>
              </a:ln>
              <a:solidFill>
                <a:srgbClr val="FFFFFF"/>
              </a:solidFill>
              <a:latin typeface="LG Smart UI Regular" panose="020B0500000101010101" pitchFamily="50" charset="-127"/>
              <a:ea typeface="LG Smart UI Regular" panose="020B0500000101010101" pitchFamily="50" charset="-127"/>
              <a:cs typeface="굴림" pitchFamily="34" charset="0"/>
            </a:endParaRPr>
          </a:p>
          <a:p>
            <a:endParaRPr lang="en-US" altLang="ko-KR" sz="800" kern="0" spc="-200" dirty="0">
              <a:ln>
                <a:solidFill>
                  <a:schemeClr val="accent2">
                    <a:lumMod val="60000"/>
                    <a:lumOff val="40000"/>
                    <a:alpha val="0"/>
                  </a:schemeClr>
                </a:solidFill>
              </a:ln>
              <a:solidFill>
                <a:srgbClr val="FFFFFF"/>
              </a:solidFill>
              <a:latin typeface="LG Smart UI Regular" panose="020B0500000101010101" pitchFamily="50" charset="-127"/>
              <a:ea typeface="LG Smart UI Regular" panose="020B0500000101010101" pitchFamily="50" charset="-127"/>
              <a:cs typeface="굴림" pitchFamily="34" charset="0"/>
            </a:endParaRPr>
          </a:p>
          <a:p>
            <a:r>
              <a:rPr lang="en-US" altLang="ko-KR" sz="2200" kern="0" spc="-200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굴림" pitchFamily="34" charset="0"/>
              </a:rPr>
              <a:t>·   </a:t>
            </a:r>
            <a:r>
              <a:rPr lang="ko-KR" altLang="en-US" sz="2200" kern="0" spc="-200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굴림" pitchFamily="34" charset="0"/>
              </a:rPr>
              <a:t>고객의 건의사항을 토대로 서비스 개선 수행</a:t>
            </a:r>
            <a:endParaRPr lang="en-US" sz="2200" kern="0" spc="-200" dirty="0">
              <a:ln>
                <a:solidFill>
                  <a:schemeClr val="accent2">
                    <a:lumMod val="60000"/>
                    <a:lumOff val="40000"/>
                    <a:alpha val="0"/>
                  </a:schemeClr>
                </a:solidFill>
              </a:ln>
              <a:solidFill>
                <a:srgbClr val="FFFFFF"/>
              </a:solidFill>
              <a:latin typeface="LG Smart UI Regular" panose="020B0500000101010101" pitchFamily="50" charset="-127"/>
              <a:ea typeface="LG Smart UI Regular" panose="020B0500000101010101" pitchFamily="50" charset="-127"/>
              <a:cs typeface="굴림" pitchFamily="34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94431A7-5532-4E3A-8554-6566962263FA}"/>
              </a:ext>
            </a:extLst>
          </p:cNvPr>
          <p:cNvSpPr/>
          <p:nvPr/>
        </p:nvSpPr>
        <p:spPr>
          <a:xfrm>
            <a:off x="3962400" y="2459921"/>
            <a:ext cx="39356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5B74FD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http://3.35.230.74:8000/</a:t>
            </a:r>
            <a:r>
              <a:rPr lang="en-US" altLang="ko-KR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5B74FD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welcome</a:t>
            </a:r>
            <a:r>
              <a:rPr lang="ko-KR" altLang="en-US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5B74FD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/ 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C847DA93-3E0C-48DF-BE16-559D33FCE461}"/>
              </a:ext>
            </a:extLst>
          </p:cNvPr>
          <p:cNvGrpSpPr/>
          <p:nvPr/>
        </p:nvGrpSpPr>
        <p:grpSpPr>
          <a:xfrm>
            <a:off x="3962400" y="2829253"/>
            <a:ext cx="10055169" cy="4739778"/>
            <a:chOff x="3432231" y="2829252"/>
            <a:chExt cx="12178455" cy="5740647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F9CC28FF-1DB3-4174-9966-18BFBD92392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1274047" y="2829252"/>
              <a:ext cx="4336639" cy="5740647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0D633387-56D9-40F0-B630-C24D56500F0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432231" y="2833374"/>
              <a:ext cx="7967077" cy="5734584"/>
            </a:xfrm>
            <a:prstGeom prst="rect">
              <a:avLst/>
            </a:prstGeom>
          </p:spPr>
        </p:pic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9E58059F-407A-4231-BF85-BD5E34330D14}"/>
              </a:ext>
            </a:extLst>
          </p:cNvPr>
          <p:cNvSpPr/>
          <p:nvPr/>
        </p:nvSpPr>
        <p:spPr>
          <a:xfrm>
            <a:off x="10760044" y="3665244"/>
            <a:ext cx="1332895" cy="371853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6E6C16F-1499-46FB-AB6B-28D71664E4DF}"/>
              </a:ext>
            </a:extLst>
          </p:cNvPr>
          <p:cNvSpPr txBox="1"/>
          <p:nvPr/>
        </p:nvSpPr>
        <p:spPr>
          <a:xfrm>
            <a:off x="17858074" y="9916439"/>
            <a:ext cx="429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solidFill>
                  <a:schemeClr val="bg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14</a:t>
            </a:r>
            <a:endParaRPr lang="ko-KR" altLang="en-US" dirty="0">
              <a:solidFill>
                <a:schemeClr val="bg1"/>
              </a:solidFill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941782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B4CBAF16-E615-42C3-90F4-289B7496380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69" r="14553"/>
          <a:stretch/>
        </p:blipFill>
        <p:spPr>
          <a:xfrm>
            <a:off x="8199892" y="0"/>
            <a:ext cx="10088108" cy="1028700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4554745" y="2438585"/>
            <a:ext cx="16500521" cy="6171429"/>
            <a:chOff x="-4554745" y="2438585"/>
            <a:chExt cx="16500521" cy="617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554745" y="2438585"/>
              <a:ext cx="16500521" cy="6171429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858810" y="3450457"/>
            <a:ext cx="11362261" cy="127727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7700" kern="0" spc="-400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2.  AI </a:t>
            </a:r>
            <a:r>
              <a:rPr lang="ko-KR" altLang="en-US" sz="7700" kern="0" spc="-400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설계</a:t>
            </a:r>
            <a:endParaRPr lang="en-US" sz="7700" kern="0" spc="-400" dirty="0">
              <a:ln>
                <a:solidFill>
                  <a:schemeClr val="accent2">
                    <a:lumMod val="60000"/>
                    <a:lumOff val="40000"/>
                    <a:alpha val="0"/>
                  </a:schemeClr>
                </a:solidFill>
              </a:ln>
              <a:solidFill>
                <a:srgbClr val="FFFFFF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858810" y="5262257"/>
            <a:ext cx="13355377" cy="193899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000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-  </a:t>
            </a:r>
            <a:r>
              <a:rPr lang="en-US" sz="3000" dirty="0" err="1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데이터</a:t>
            </a:r>
            <a:r>
              <a:rPr lang="en-US" sz="3000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 </a:t>
            </a:r>
            <a:r>
              <a:rPr lang="ko-KR" altLang="en-US" sz="3000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수집</a:t>
            </a:r>
            <a:endParaRPr lang="en-US" altLang="ko-KR" sz="3000" dirty="0">
              <a:ln>
                <a:solidFill>
                  <a:schemeClr val="accent2">
                    <a:lumMod val="60000"/>
                    <a:lumOff val="40000"/>
                    <a:alpha val="0"/>
                  </a:schemeClr>
                </a:solidFill>
              </a:ln>
              <a:solidFill>
                <a:srgbClr val="FFFFFF"/>
              </a:solidFill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  <a:p>
            <a:r>
              <a:rPr lang="en-US" altLang="ko-KR" sz="3000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-  </a:t>
            </a:r>
            <a:r>
              <a:rPr lang="en-US" sz="3000" dirty="0" err="1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데이터</a:t>
            </a:r>
            <a:r>
              <a:rPr lang="en-US" sz="3000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 </a:t>
            </a:r>
            <a:r>
              <a:rPr lang="en-US" sz="3000" dirty="0" err="1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전처리</a:t>
            </a:r>
            <a:endParaRPr lang="en-US" sz="3000" dirty="0">
              <a:ln>
                <a:solidFill>
                  <a:schemeClr val="accent2">
                    <a:lumMod val="60000"/>
                    <a:lumOff val="40000"/>
                    <a:alpha val="0"/>
                  </a:schemeClr>
                </a:solidFill>
              </a:ln>
              <a:solidFill>
                <a:srgbClr val="FFFFFF"/>
              </a:solidFill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  <a:p>
            <a:r>
              <a:rPr lang="en-US" sz="3000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-  AI</a:t>
            </a:r>
            <a:r>
              <a:rPr lang="ko-KR" altLang="en-US" sz="3000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 모델링</a:t>
            </a:r>
            <a:endParaRPr lang="en-US" sz="3000" dirty="0">
              <a:ln>
                <a:solidFill>
                  <a:schemeClr val="accent2">
                    <a:lumMod val="60000"/>
                    <a:lumOff val="40000"/>
                    <a:alpha val="0"/>
                  </a:schemeClr>
                </a:solidFill>
              </a:ln>
              <a:solidFill>
                <a:srgbClr val="FFFFFF"/>
              </a:solidFill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  <a:p>
            <a:r>
              <a:rPr lang="en-US" altLang="ko-KR" sz="3000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-  </a:t>
            </a:r>
            <a:r>
              <a:rPr lang="ko-KR" altLang="en-US" sz="3000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최종 모델</a:t>
            </a:r>
            <a:endParaRPr lang="en-US" sz="3000" dirty="0">
              <a:ln>
                <a:solidFill>
                  <a:schemeClr val="accent2">
                    <a:lumMod val="60000"/>
                    <a:lumOff val="40000"/>
                    <a:alpha val="0"/>
                  </a:schemeClr>
                </a:solidFill>
              </a:ln>
              <a:solidFill>
                <a:srgbClr val="FFFFFF"/>
              </a:solidFill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그룹 1001">
            <a:extLst>
              <a:ext uri="{FF2B5EF4-FFF2-40B4-BE49-F238E27FC236}">
                <a16:creationId xmlns:a16="http://schemas.microsoft.com/office/drawing/2014/main" id="{4EBF9C1F-465E-492D-B92B-A87B3F8460EE}"/>
              </a:ext>
            </a:extLst>
          </p:cNvPr>
          <p:cNvGrpSpPr/>
          <p:nvPr/>
        </p:nvGrpSpPr>
        <p:grpSpPr>
          <a:xfrm>
            <a:off x="-1788719" y="6998309"/>
            <a:ext cx="6817816" cy="8469337"/>
            <a:chOff x="-1788719" y="6998309"/>
            <a:chExt cx="6817816" cy="8469337"/>
          </a:xfrm>
        </p:grpSpPr>
        <p:pic>
          <p:nvPicPr>
            <p:cNvPr id="39" name="Object 3">
              <a:extLst>
                <a:ext uri="{FF2B5EF4-FFF2-40B4-BE49-F238E27FC236}">
                  <a16:creationId xmlns:a16="http://schemas.microsoft.com/office/drawing/2014/main" id="{920A150A-153B-4539-B954-A1255996CCB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340000">
              <a:off x="-5197627" y="2763640"/>
              <a:ext cx="13635633" cy="16938674"/>
            </a:xfrm>
            <a:prstGeom prst="rect">
              <a:avLst/>
            </a:prstGeom>
          </p:spPr>
        </p:pic>
        <p:pic>
          <p:nvPicPr>
            <p:cNvPr id="40" name="Object 4">
              <a:extLst>
                <a:ext uri="{FF2B5EF4-FFF2-40B4-BE49-F238E27FC236}">
                  <a16:creationId xmlns:a16="http://schemas.microsoft.com/office/drawing/2014/main" id="{561A114F-9300-44AF-BBDD-F17D4DEC0A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340000">
              <a:off x="-1788719" y="6998309"/>
              <a:ext cx="6817816" cy="8469337"/>
            </a:xfrm>
            <a:prstGeom prst="rect">
              <a:avLst/>
            </a:prstGeom>
          </p:spPr>
        </p:pic>
      </p:grpSp>
      <p:grpSp>
        <p:nvGrpSpPr>
          <p:cNvPr id="41" name="그룹 1002">
            <a:extLst>
              <a:ext uri="{FF2B5EF4-FFF2-40B4-BE49-F238E27FC236}">
                <a16:creationId xmlns:a16="http://schemas.microsoft.com/office/drawing/2014/main" id="{A58F6804-57F5-4ED4-8D4E-5E51C1F51C07}"/>
              </a:ext>
            </a:extLst>
          </p:cNvPr>
          <p:cNvGrpSpPr/>
          <p:nvPr/>
        </p:nvGrpSpPr>
        <p:grpSpPr>
          <a:xfrm>
            <a:off x="13475648" y="-2515017"/>
            <a:ext cx="9245549" cy="6658191"/>
            <a:chOff x="13475648" y="-2515017"/>
            <a:chExt cx="9245549" cy="6658191"/>
          </a:xfrm>
        </p:grpSpPr>
        <p:grpSp>
          <p:nvGrpSpPr>
            <p:cNvPr id="42" name="그룹 1003">
              <a:extLst>
                <a:ext uri="{FF2B5EF4-FFF2-40B4-BE49-F238E27FC236}">
                  <a16:creationId xmlns:a16="http://schemas.microsoft.com/office/drawing/2014/main" id="{81FE93CA-2B3F-4EB5-A2E9-0D2709909D1C}"/>
                </a:ext>
              </a:extLst>
            </p:cNvPr>
            <p:cNvGrpSpPr/>
            <p:nvPr/>
          </p:nvGrpSpPr>
          <p:grpSpPr>
            <a:xfrm>
              <a:off x="15724698" y="-3198408"/>
              <a:ext cx="6192704" cy="7692800"/>
              <a:chOff x="15724698" y="-3198408"/>
              <a:chExt cx="6192704" cy="7692800"/>
            </a:xfrm>
          </p:grpSpPr>
          <p:pic>
            <p:nvPicPr>
              <p:cNvPr id="46" name="Object 8">
                <a:extLst>
                  <a:ext uri="{FF2B5EF4-FFF2-40B4-BE49-F238E27FC236}">
                    <a16:creationId xmlns:a16="http://schemas.microsoft.com/office/drawing/2014/main" id="{0F04B6AC-9EDC-4782-946F-58C38911F5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5340000">
                <a:off x="12628346" y="-7044808"/>
                <a:ext cx="12385408" cy="15385600"/>
              </a:xfrm>
              <a:prstGeom prst="rect">
                <a:avLst/>
              </a:prstGeom>
            </p:spPr>
          </p:pic>
          <p:pic>
            <p:nvPicPr>
              <p:cNvPr id="51" name="Object 9">
                <a:extLst>
                  <a:ext uri="{FF2B5EF4-FFF2-40B4-BE49-F238E27FC236}">
                    <a16:creationId xmlns:a16="http://schemas.microsoft.com/office/drawing/2014/main" id="{5CA97B98-BFC3-4B4B-B12D-BE2BE58FB9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5340000">
                <a:off x="15724698" y="-3198408"/>
                <a:ext cx="6192704" cy="7692800"/>
              </a:xfrm>
              <a:prstGeom prst="rect">
                <a:avLst/>
              </a:prstGeom>
            </p:spPr>
          </p:pic>
        </p:grpSp>
        <p:grpSp>
          <p:nvGrpSpPr>
            <p:cNvPr id="43" name="그룹 1004">
              <a:extLst>
                <a:ext uri="{FF2B5EF4-FFF2-40B4-BE49-F238E27FC236}">
                  <a16:creationId xmlns:a16="http://schemas.microsoft.com/office/drawing/2014/main" id="{A5752730-DCA9-4AFA-A2AD-1945066B3A8A}"/>
                </a:ext>
              </a:extLst>
            </p:cNvPr>
            <p:cNvGrpSpPr/>
            <p:nvPr/>
          </p:nvGrpSpPr>
          <p:grpSpPr>
            <a:xfrm>
              <a:off x="13962383" y="-2410227"/>
              <a:ext cx="6058514" cy="7031984"/>
              <a:chOff x="13962383" y="-2410227"/>
              <a:chExt cx="6058514" cy="7031984"/>
            </a:xfrm>
          </p:grpSpPr>
          <p:pic>
            <p:nvPicPr>
              <p:cNvPr id="44" name="Object 12">
                <a:extLst>
                  <a:ext uri="{FF2B5EF4-FFF2-40B4-BE49-F238E27FC236}">
                    <a16:creationId xmlns:a16="http://schemas.microsoft.com/office/drawing/2014/main" id="{019DBFB9-22D4-4A83-84D2-BEF68C9BDA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6200000">
                <a:off x="10933126" y="-5926220"/>
                <a:ext cx="12117028" cy="14063969"/>
              </a:xfrm>
              <a:prstGeom prst="rect">
                <a:avLst/>
              </a:prstGeom>
            </p:spPr>
          </p:pic>
          <p:pic>
            <p:nvPicPr>
              <p:cNvPr id="45" name="Object 13">
                <a:extLst>
                  <a:ext uri="{FF2B5EF4-FFF2-40B4-BE49-F238E27FC236}">
                    <a16:creationId xmlns:a16="http://schemas.microsoft.com/office/drawing/2014/main" id="{B0E66C1F-175D-4F69-B42E-FF7D3659B7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6200000">
                <a:off x="13962383" y="-2410227"/>
                <a:ext cx="6058514" cy="7031984"/>
              </a:xfrm>
              <a:prstGeom prst="rect">
                <a:avLst/>
              </a:prstGeom>
            </p:spPr>
          </p:pic>
        </p:grpSp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75706" y="6268474"/>
            <a:ext cx="7889903" cy="296441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241516" y="6268474"/>
            <a:ext cx="7889903" cy="2964419"/>
            <a:chOff x="9241516" y="6268474"/>
            <a:chExt cx="7889903" cy="296441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296565" y="4923084"/>
              <a:ext cx="15779807" cy="5928837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241516" y="6268474"/>
              <a:ext cx="7889903" cy="2964419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75706" y="3118098"/>
            <a:ext cx="7889903" cy="2964419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241516" y="3118098"/>
            <a:ext cx="7889903" cy="2964419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8095658" y="5035317"/>
            <a:ext cx="2094399" cy="2094399"/>
            <a:chOff x="8095658" y="5035317"/>
            <a:chExt cx="2094399" cy="209439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095658" y="5035317"/>
              <a:ext cx="2094399" cy="2094399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3408267" y="3940307"/>
            <a:ext cx="4490967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200" kern="0" spc="-100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  <a:cs typeface="굴림" pitchFamily="34" charset="0"/>
              </a:rPr>
              <a:t>1. 네이버 뉴스</a:t>
            </a:r>
            <a:endParaRPr lang="en-US" sz="2000" dirty="0">
              <a:ln>
                <a:solidFill>
                  <a:schemeClr val="accent2">
                    <a:lumMod val="60000"/>
                    <a:lumOff val="40000"/>
                    <a:alpha val="0"/>
                  </a:schemeClr>
                </a:solidFill>
              </a:ln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3408268" y="4530450"/>
            <a:ext cx="4887940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kern="0" spc="-100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굴림" pitchFamily="34" charset="0"/>
              </a:rPr>
              <a:t>"증시, 심리, 코스피, 전망" 키워드 </a:t>
            </a:r>
            <a:r>
              <a:rPr lang="en-US" kern="0" spc="-100" dirty="0" err="1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굴림" pitchFamily="34" charset="0"/>
              </a:rPr>
              <a:t>검색</a:t>
            </a:r>
            <a:r>
              <a:rPr lang="en-US" kern="0" spc="-100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굴림" pitchFamily="34" charset="0"/>
              </a:rPr>
              <a:t> </a:t>
            </a:r>
            <a:r>
              <a:rPr lang="en-US" kern="0" spc="-100" dirty="0" err="1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굴림" pitchFamily="34" charset="0"/>
              </a:rPr>
              <a:t>결과</a:t>
            </a:r>
            <a:endParaRPr lang="en-US" kern="0" spc="-100" dirty="0">
              <a:ln>
                <a:solidFill>
                  <a:schemeClr val="accent2">
                    <a:lumMod val="60000"/>
                    <a:lumOff val="40000"/>
                    <a:alpha val="0"/>
                  </a:schemeClr>
                </a:solidFill>
              </a:ln>
              <a:solidFill>
                <a:srgbClr val="000000"/>
              </a:solidFill>
              <a:latin typeface="LG Smart UI Regular" panose="020B0500000101010101" pitchFamily="50" charset="-127"/>
              <a:ea typeface="LG Smart UI Regular" panose="020B0500000101010101" pitchFamily="50" charset="-127"/>
              <a:cs typeface="굴림" pitchFamily="34" charset="0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1695143" y="3944051"/>
            <a:ext cx="4490967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200" kern="0" spc="-100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  <a:cs typeface="굴림" pitchFamily="34" charset="0"/>
              </a:rPr>
              <a:t>2. 팍스넷</a:t>
            </a:r>
            <a:endParaRPr lang="en-US" sz="2000" dirty="0">
              <a:ln>
                <a:solidFill>
                  <a:schemeClr val="accent2">
                    <a:lumMod val="60000"/>
                    <a:lumOff val="40000"/>
                    <a:alpha val="0"/>
                  </a:schemeClr>
                </a:solidFill>
              </a:ln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1695144" y="4534194"/>
            <a:ext cx="4269902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kern="0" spc="-100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굴림" pitchFamily="34" charset="0"/>
              </a:rPr>
              <a:t>시황 리포트 영역의 제목 + 본문</a:t>
            </a:r>
            <a:endParaRPr lang="en-US" dirty="0">
              <a:ln>
                <a:solidFill>
                  <a:schemeClr val="accent2">
                    <a:lumMod val="60000"/>
                    <a:lumOff val="40000"/>
                    <a:alpha val="0"/>
                  </a:schemeClr>
                </a:solidFill>
              </a:ln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3408267" y="7032371"/>
            <a:ext cx="5221363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200" kern="0" spc="-100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  <a:cs typeface="굴림" pitchFamily="34" charset="0"/>
              </a:rPr>
              <a:t>3. KRX한국거래소</a:t>
            </a:r>
            <a:endParaRPr lang="en-US" sz="2000" dirty="0">
              <a:ln>
                <a:solidFill>
                  <a:schemeClr val="accent2">
                    <a:lumMod val="60000"/>
                    <a:lumOff val="40000"/>
                    <a:alpha val="0"/>
                  </a:schemeClr>
                </a:solidFill>
              </a:ln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3408267" y="7622514"/>
            <a:ext cx="7231509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kern="0" spc="-100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굴림" pitchFamily="34" charset="0"/>
              </a:rPr>
              <a:t>시총 상위 100종목의 2012~2022년</a:t>
            </a:r>
            <a:endParaRPr lang="en-US" kern="0" spc="-100" dirty="0">
              <a:ln>
                <a:solidFill>
                  <a:schemeClr val="accent2">
                    <a:lumMod val="60000"/>
                    <a:lumOff val="40000"/>
                    <a:alpha val="0"/>
                  </a:schemeClr>
                </a:solidFill>
              </a:ln>
              <a:solidFill>
                <a:srgbClr val="000000"/>
              </a:solidFill>
              <a:latin typeface="굴림" pitchFamily="34" charset="0"/>
              <a:cs typeface="굴림" pitchFamily="34" charset="0"/>
            </a:endParaRPr>
          </a:p>
          <a:p>
            <a:r>
              <a:rPr lang="en-US" kern="0" spc="-100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굴림" pitchFamily="34" charset="0"/>
              </a:rPr>
              <a:t>주식 데이터 호출</a:t>
            </a:r>
            <a:endParaRPr lang="en-US" dirty="0">
              <a:ln>
                <a:solidFill>
                  <a:schemeClr val="accent2">
                    <a:lumMod val="60000"/>
                    <a:lumOff val="40000"/>
                    <a:alpha val="0"/>
                  </a:schemeClr>
                </a:solidFill>
              </a:ln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1695143" y="7094256"/>
            <a:ext cx="4490967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200" kern="0" spc="-100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  <a:cs typeface="굴림" pitchFamily="34" charset="0"/>
              </a:rPr>
              <a:t>4. 거시지표</a:t>
            </a:r>
            <a:endParaRPr lang="en-US" sz="2000" dirty="0">
              <a:ln>
                <a:solidFill>
                  <a:schemeClr val="accent2">
                    <a:lumMod val="60000"/>
                    <a:lumOff val="40000"/>
                    <a:alpha val="0"/>
                  </a:schemeClr>
                </a:solidFill>
              </a:ln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1695144" y="7684399"/>
            <a:ext cx="5260370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kern="0" spc="-100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굴림" pitchFamily="34" charset="0"/>
              </a:rPr>
              <a:t>FinanceDataReader, </a:t>
            </a:r>
            <a:r>
              <a:rPr lang="en-US" kern="0" spc="-100" dirty="0" err="1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굴림" pitchFamily="34" charset="0"/>
              </a:rPr>
              <a:t>yfinance를</a:t>
            </a:r>
            <a:r>
              <a:rPr lang="en-US" kern="0" spc="-100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굴림" pitchFamily="34" charset="0"/>
              </a:rPr>
              <a:t> </a:t>
            </a:r>
            <a:r>
              <a:rPr lang="en-US" kern="0" spc="-100" dirty="0" err="1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굴림" pitchFamily="34" charset="0"/>
              </a:rPr>
              <a:t>사용하여</a:t>
            </a:r>
            <a:endParaRPr lang="en-US" kern="0" spc="-100" dirty="0">
              <a:ln>
                <a:solidFill>
                  <a:schemeClr val="accent2">
                    <a:lumMod val="60000"/>
                    <a:lumOff val="40000"/>
                    <a:alpha val="0"/>
                  </a:schemeClr>
                </a:solidFill>
              </a:ln>
              <a:solidFill>
                <a:srgbClr val="000000"/>
              </a:solidFill>
              <a:latin typeface="굴림" pitchFamily="34" charset="0"/>
              <a:cs typeface="굴림" pitchFamily="34" charset="0"/>
            </a:endParaRPr>
          </a:p>
          <a:p>
            <a:r>
              <a:rPr lang="en-US" kern="0" spc="-100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굴림" pitchFamily="34" charset="0"/>
              </a:rPr>
              <a:t>코스피, 금, 구리 등의 지표 호출</a:t>
            </a:r>
            <a:endParaRPr lang="en-US" dirty="0">
              <a:ln>
                <a:solidFill>
                  <a:schemeClr val="accent2">
                    <a:lumMod val="60000"/>
                    <a:lumOff val="40000"/>
                    <a:alpha val="0"/>
                  </a:schemeClr>
                </a:solidFill>
              </a:ln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grpSp>
        <p:nvGrpSpPr>
          <p:cNvPr id="1007" name="그룹 1007"/>
          <p:cNvGrpSpPr/>
          <p:nvPr/>
        </p:nvGrpSpPr>
        <p:grpSpPr>
          <a:xfrm>
            <a:off x="9751592" y="6822738"/>
            <a:ext cx="1788074" cy="1788074"/>
            <a:chOff x="9751592" y="6765588"/>
            <a:chExt cx="1788074" cy="1788074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751592" y="6765588"/>
              <a:ext cx="1788074" cy="1788074"/>
            </a:xfrm>
            <a:prstGeom prst="rect">
              <a:avLst/>
            </a:prstGeom>
          </p:spPr>
        </p:pic>
      </p:grpSp>
      <p:sp>
        <p:nvSpPr>
          <p:cNvPr id="37" name="Object 37"/>
          <p:cNvSpPr txBox="1"/>
          <p:nvPr/>
        </p:nvSpPr>
        <p:spPr>
          <a:xfrm>
            <a:off x="8004614" y="5485695"/>
            <a:ext cx="2276489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4000" kern="0" spc="-100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  <a:cs typeface="굴림" pitchFamily="34" charset="0"/>
              </a:rPr>
              <a:t>데이터</a:t>
            </a:r>
            <a:endParaRPr lang="en-US" dirty="0">
              <a:ln>
                <a:solidFill>
                  <a:schemeClr val="accent2">
                    <a:lumMod val="60000"/>
                    <a:lumOff val="40000"/>
                    <a:alpha val="0"/>
                  </a:schemeClr>
                </a:solidFill>
              </a:ln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7662391" y="6189990"/>
            <a:ext cx="2941882" cy="8546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200" kern="0" spc="-100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  <a:cs typeface="굴림" pitchFamily="34" charset="0"/>
              </a:rPr>
              <a:t>추출</a:t>
            </a:r>
          </a:p>
          <a:p>
            <a:pPr algn="ctr"/>
            <a:endParaRPr lang="en-US" dirty="0">
              <a:ln>
                <a:solidFill>
                  <a:schemeClr val="accent2">
                    <a:lumMod val="60000"/>
                    <a:lumOff val="40000"/>
                    <a:alpha val="0"/>
                  </a:schemeClr>
                </a:solidFill>
              </a:ln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grpSp>
        <p:nvGrpSpPr>
          <p:cNvPr id="1011" name="그룹 1011"/>
          <p:cNvGrpSpPr/>
          <p:nvPr/>
        </p:nvGrpSpPr>
        <p:grpSpPr>
          <a:xfrm>
            <a:off x="9725208" y="4096056"/>
            <a:ext cx="1685963" cy="779618"/>
            <a:chOff x="9534708" y="3924606"/>
            <a:chExt cx="1685963" cy="779618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534708" y="3924606"/>
              <a:ext cx="1685963" cy="779618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708022" y="7025578"/>
            <a:ext cx="1414222" cy="1335910"/>
            <a:chOff x="1708022" y="7082728"/>
            <a:chExt cx="1414222" cy="1335910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708022" y="7082728"/>
              <a:ext cx="1414222" cy="1335910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669922" y="3887144"/>
            <a:ext cx="1414222" cy="1280366"/>
            <a:chOff x="1708022" y="3862491"/>
            <a:chExt cx="1414222" cy="1280366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708022" y="3862491"/>
              <a:ext cx="1414222" cy="1280366"/>
            </a:xfrm>
            <a:prstGeom prst="rect">
              <a:avLst/>
            </a:prstGeom>
          </p:spPr>
        </p:pic>
      </p:grpSp>
      <p:sp>
        <p:nvSpPr>
          <p:cNvPr id="58" name="Object 58"/>
          <p:cNvSpPr txBox="1"/>
          <p:nvPr/>
        </p:nvSpPr>
        <p:spPr>
          <a:xfrm>
            <a:off x="3461728" y="1067781"/>
            <a:ext cx="11362261" cy="127727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7700" kern="0" spc="-400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LG Smart UI Regular" panose="020B0500000101010101" pitchFamily="50" charset="-127"/>
                <a:cs typeface="굴림" pitchFamily="34" charset="0"/>
              </a:rPr>
              <a:t>데이터 크롤링</a:t>
            </a:r>
            <a:endParaRPr lang="en-US" dirty="0">
              <a:ln>
                <a:solidFill>
                  <a:schemeClr val="accent2">
                    <a:lumMod val="60000"/>
                    <a:lumOff val="40000"/>
                    <a:alpha val="0"/>
                  </a:schemeClr>
                </a:solidFill>
              </a:ln>
            </a:endParaRPr>
          </a:p>
        </p:txBody>
      </p:sp>
      <p:sp>
        <p:nvSpPr>
          <p:cNvPr id="47" name="Object 2">
            <a:extLst>
              <a:ext uri="{FF2B5EF4-FFF2-40B4-BE49-F238E27FC236}">
                <a16:creationId xmlns:a16="http://schemas.microsoft.com/office/drawing/2014/main" id="{2E705BC0-272C-4C6F-BDC2-9F539CF88708}"/>
              </a:ext>
            </a:extLst>
          </p:cNvPr>
          <p:cNvSpPr txBox="1"/>
          <p:nvPr/>
        </p:nvSpPr>
        <p:spPr>
          <a:xfrm>
            <a:off x="3177952" y="673977"/>
            <a:ext cx="11777429" cy="132343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8000" kern="0" spc="-400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gradFill>
                  <a:gsLst>
                    <a:gs pos="0">
                      <a:srgbClr val="3B8ECE"/>
                    </a:gs>
                    <a:gs pos="72000">
                      <a:srgbClr val="08D68E"/>
                    </a:gs>
                    <a:gs pos="100000">
                      <a:srgbClr val="08D68E"/>
                    </a:gs>
                  </a:gsLst>
                  <a:lin ang="8100000" scaled="0"/>
                </a:gradFill>
                <a:latin typeface="LG Smart UI Bold" panose="020B0800000101010101" pitchFamily="50" charset="-127"/>
                <a:ea typeface="LG Smart UI Bold" panose="020B0800000101010101" pitchFamily="50" charset="-127"/>
                <a:cs typeface="굴림" pitchFamily="34" charset="0"/>
              </a:rPr>
              <a:t>데이터 수집</a:t>
            </a:r>
            <a:endParaRPr lang="en-US" dirty="0">
              <a:ln>
                <a:solidFill>
                  <a:schemeClr val="accent2">
                    <a:lumMod val="60000"/>
                    <a:lumOff val="40000"/>
                    <a:alpha val="0"/>
                  </a:schemeClr>
                </a:solidFill>
              </a:ln>
              <a:gradFill>
                <a:gsLst>
                  <a:gs pos="0">
                    <a:srgbClr val="3B8ECE"/>
                  </a:gs>
                  <a:gs pos="72000">
                    <a:srgbClr val="08D68E"/>
                  </a:gs>
                  <a:gs pos="100000">
                    <a:srgbClr val="08D68E"/>
                  </a:gs>
                </a:gsLst>
                <a:lin ang="8100000" scaled="0"/>
              </a:gradFill>
              <a:latin typeface="LG Smart UI Bold" panose="020B0800000101010101" pitchFamily="50" charset="-127"/>
              <a:ea typeface="LG Smart UI Bold" panose="020B0800000101010101" pitchFamily="50" charset="-127"/>
              <a:cs typeface="Calibri"/>
            </a:endParaRPr>
          </a:p>
        </p:txBody>
      </p:sp>
      <p:sp>
        <p:nvSpPr>
          <p:cNvPr id="48" name="Object 3">
            <a:extLst>
              <a:ext uri="{FF2B5EF4-FFF2-40B4-BE49-F238E27FC236}">
                <a16:creationId xmlns:a16="http://schemas.microsoft.com/office/drawing/2014/main" id="{D67256D2-A03A-4B72-9B18-61B952049FE6}"/>
              </a:ext>
            </a:extLst>
          </p:cNvPr>
          <p:cNvSpPr txBox="1"/>
          <p:nvPr/>
        </p:nvSpPr>
        <p:spPr>
          <a:xfrm>
            <a:off x="1315157" y="837196"/>
            <a:ext cx="6832545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200" kern="0" spc="-400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굴림" pitchFamily="34" charset="0"/>
              </a:rPr>
              <a:t> AI </a:t>
            </a:r>
            <a:r>
              <a:rPr lang="ko-KR" altLang="en-US" sz="3200" kern="0" spc="-400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굴림" pitchFamily="34" charset="0"/>
              </a:rPr>
              <a:t>설계</a:t>
            </a:r>
            <a:endParaRPr lang="en-US" sz="3600" dirty="0">
              <a:ln>
                <a:solidFill>
                  <a:schemeClr val="accent2">
                    <a:lumMod val="60000"/>
                    <a:lumOff val="40000"/>
                    <a:alpha val="0"/>
                  </a:schemeClr>
                </a:solidFill>
              </a:ln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pic>
        <p:nvPicPr>
          <p:cNvPr id="49" name="그림 9">
            <a:extLst>
              <a:ext uri="{FF2B5EF4-FFF2-40B4-BE49-F238E27FC236}">
                <a16:creationId xmlns:a16="http://schemas.microsoft.com/office/drawing/2014/main" id="{1CC7749D-4ABE-4461-81D4-269C9190D99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88623" y="808567"/>
            <a:ext cx="626534" cy="612423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C65172AA-181E-4B74-8DD0-350560CAA7F5}"/>
              </a:ext>
            </a:extLst>
          </p:cNvPr>
          <p:cNvSpPr txBox="1"/>
          <p:nvPr/>
        </p:nvSpPr>
        <p:spPr>
          <a:xfrm>
            <a:off x="17856472" y="9916439"/>
            <a:ext cx="4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solidFill>
                  <a:schemeClr val="bg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16</a:t>
            </a:r>
            <a:endParaRPr lang="ko-KR" altLang="en-US" dirty="0">
              <a:solidFill>
                <a:schemeClr val="bg1"/>
              </a:solidFill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001">
            <a:extLst>
              <a:ext uri="{FF2B5EF4-FFF2-40B4-BE49-F238E27FC236}">
                <a16:creationId xmlns:a16="http://schemas.microsoft.com/office/drawing/2014/main" id="{3DA2484D-66A3-4EFB-B48B-6370F204F58E}"/>
              </a:ext>
            </a:extLst>
          </p:cNvPr>
          <p:cNvGrpSpPr/>
          <p:nvPr/>
        </p:nvGrpSpPr>
        <p:grpSpPr>
          <a:xfrm>
            <a:off x="-1788719" y="6998309"/>
            <a:ext cx="6817816" cy="8469337"/>
            <a:chOff x="-1788719" y="6998309"/>
            <a:chExt cx="6817816" cy="8469337"/>
          </a:xfrm>
        </p:grpSpPr>
        <p:pic>
          <p:nvPicPr>
            <p:cNvPr id="13" name="Object 3">
              <a:extLst>
                <a:ext uri="{FF2B5EF4-FFF2-40B4-BE49-F238E27FC236}">
                  <a16:creationId xmlns:a16="http://schemas.microsoft.com/office/drawing/2014/main" id="{E4AB1DD2-A79D-4A71-90CE-6154FD7DAD7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340000">
              <a:off x="-5197627" y="2763640"/>
              <a:ext cx="13635633" cy="16938674"/>
            </a:xfrm>
            <a:prstGeom prst="rect">
              <a:avLst/>
            </a:prstGeom>
          </p:spPr>
        </p:pic>
        <p:pic>
          <p:nvPicPr>
            <p:cNvPr id="14" name="Object 4">
              <a:extLst>
                <a:ext uri="{FF2B5EF4-FFF2-40B4-BE49-F238E27FC236}">
                  <a16:creationId xmlns:a16="http://schemas.microsoft.com/office/drawing/2014/main" id="{0E042BBA-3FA4-4DBD-B9F0-2185DBD5B61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340000">
              <a:off x="-1788719" y="6998309"/>
              <a:ext cx="6817816" cy="8469337"/>
            </a:xfrm>
            <a:prstGeom prst="rect">
              <a:avLst/>
            </a:prstGeom>
          </p:spPr>
        </p:pic>
      </p:grpSp>
      <p:grpSp>
        <p:nvGrpSpPr>
          <p:cNvPr id="15" name="그룹 1002">
            <a:extLst>
              <a:ext uri="{FF2B5EF4-FFF2-40B4-BE49-F238E27FC236}">
                <a16:creationId xmlns:a16="http://schemas.microsoft.com/office/drawing/2014/main" id="{1DEE7E57-23BC-41BF-8E22-6D0185EBE6B8}"/>
              </a:ext>
            </a:extLst>
          </p:cNvPr>
          <p:cNvGrpSpPr/>
          <p:nvPr/>
        </p:nvGrpSpPr>
        <p:grpSpPr>
          <a:xfrm>
            <a:off x="13475648" y="-2515017"/>
            <a:ext cx="9245549" cy="6658191"/>
            <a:chOff x="13475648" y="-2515017"/>
            <a:chExt cx="9245549" cy="6658191"/>
          </a:xfrm>
        </p:grpSpPr>
        <p:grpSp>
          <p:nvGrpSpPr>
            <p:cNvPr id="16" name="그룹 1003">
              <a:extLst>
                <a:ext uri="{FF2B5EF4-FFF2-40B4-BE49-F238E27FC236}">
                  <a16:creationId xmlns:a16="http://schemas.microsoft.com/office/drawing/2014/main" id="{598259B1-F3A1-4F54-9B97-815D2BE7083A}"/>
                </a:ext>
              </a:extLst>
            </p:cNvPr>
            <p:cNvGrpSpPr/>
            <p:nvPr/>
          </p:nvGrpSpPr>
          <p:grpSpPr>
            <a:xfrm>
              <a:off x="15724698" y="-3198408"/>
              <a:ext cx="6192704" cy="7692800"/>
              <a:chOff x="15724698" y="-3198408"/>
              <a:chExt cx="6192704" cy="7692800"/>
            </a:xfrm>
          </p:grpSpPr>
          <p:pic>
            <p:nvPicPr>
              <p:cNvPr id="21" name="Object 8">
                <a:extLst>
                  <a:ext uri="{FF2B5EF4-FFF2-40B4-BE49-F238E27FC236}">
                    <a16:creationId xmlns:a16="http://schemas.microsoft.com/office/drawing/2014/main" id="{3491AFEF-0B37-42CA-8443-65D9B763DC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5340000">
                <a:off x="12628346" y="-7044808"/>
                <a:ext cx="12385408" cy="15385600"/>
              </a:xfrm>
              <a:prstGeom prst="rect">
                <a:avLst/>
              </a:prstGeom>
            </p:spPr>
          </p:pic>
          <p:pic>
            <p:nvPicPr>
              <p:cNvPr id="23" name="Object 9">
                <a:extLst>
                  <a:ext uri="{FF2B5EF4-FFF2-40B4-BE49-F238E27FC236}">
                    <a16:creationId xmlns:a16="http://schemas.microsoft.com/office/drawing/2014/main" id="{79E55440-06B6-4FDA-A453-B8C547B52A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5340000">
                <a:off x="15724698" y="-3198408"/>
                <a:ext cx="6192704" cy="7692800"/>
              </a:xfrm>
              <a:prstGeom prst="rect">
                <a:avLst/>
              </a:prstGeom>
            </p:spPr>
          </p:pic>
        </p:grpSp>
        <p:grpSp>
          <p:nvGrpSpPr>
            <p:cNvPr id="17" name="그룹 1004">
              <a:extLst>
                <a:ext uri="{FF2B5EF4-FFF2-40B4-BE49-F238E27FC236}">
                  <a16:creationId xmlns:a16="http://schemas.microsoft.com/office/drawing/2014/main" id="{89AC2050-BA76-4E3A-800A-F232CFEE6F1B}"/>
                </a:ext>
              </a:extLst>
            </p:cNvPr>
            <p:cNvGrpSpPr/>
            <p:nvPr/>
          </p:nvGrpSpPr>
          <p:grpSpPr>
            <a:xfrm>
              <a:off x="13962383" y="-2410227"/>
              <a:ext cx="6058514" cy="7031984"/>
              <a:chOff x="13962383" y="-2410227"/>
              <a:chExt cx="6058514" cy="7031984"/>
            </a:xfrm>
          </p:grpSpPr>
          <p:pic>
            <p:nvPicPr>
              <p:cNvPr id="19" name="Object 12">
                <a:extLst>
                  <a:ext uri="{FF2B5EF4-FFF2-40B4-BE49-F238E27FC236}">
                    <a16:creationId xmlns:a16="http://schemas.microsoft.com/office/drawing/2014/main" id="{73F49A8F-AE79-47B0-B48B-88A6BF47783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6200000">
                <a:off x="10933126" y="-5926220"/>
                <a:ext cx="12117028" cy="14063969"/>
              </a:xfrm>
              <a:prstGeom prst="rect">
                <a:avLst/>
              </a:prstGeom>
            </p:spPr>
          </p:pic>
          <p:pic>
            <p:nvPicPr>
              <p:cNvPr id="20" name="Object 13">
                <a:extLst>
                  <a:ext uri="{FF2B5EF4-FFF2-40B4-BE49-F238E27FC236}">
                    <a16:creationId xmlns:a16="http://schemas.microsoft.com/office/drawing/2014/main" id="{3C9C502E-D013-49CB-BCF0-A45D8488EA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6200000">
                <a:off x="13962383" y="-2410227"/>
                <a:ext cx="6058514" cy="7031984"/>
              </a:xfrm>
              <a:prstGeom prst="rect">
                <a:avLst/>
              </a:prstGeom>
            </p:spPr>
          </p:pic>
        </p:grpSp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333792" y="2295471"/>
            <a:ext cx="8245230" cy="7508485"/>
          </a:xfrm>
          <a:prstGeom prst="rect">
            <a:avLst/>
          </a:prstGeom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164686A4-6BB6-4886-97A8-767F3EB7DF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7791" y="3617816"/>
            <a:ext cx="8110386" cy="4960128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85200" y="2326314"/>
            <a:ext cx="8146383" cy="7508485"/>
          </a:xfrm>
          <a:prstGeom prst="rect">
            <a:avLst/>
          </a:prstGeom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3AC6C9F8-BDC1-43CE-A391-223191A528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795" y="3619897"/>
            <a:ext cx="8003194" cy="484193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Object 25"/>
          <p:cNvSpPr txBox="1"/>
          <p:nvPr/>
        </p:nvSpPr>
        <p:spPr>
          <a:xfrm>
            <a:off x="1194307" y="2758247"/>
            <a:ext cx="4490967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200" kern="0" spc="-100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  <a:cs typeface="굴림" pitchFamily="34" charset="0"/>
              </a:rPr>
              <a:t>1.  </a:t>
            </a:r>
            <a:r>
              <a:rPr lang="en-US" sz="3200" kern="0" spc="-100" dirty="0" err="1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  <a:cs typeface="굴림" pitchFamily="34" charset="0"/>
              </a:rPr>
              <a:t>네이버</a:t>
            </a:r>
            <a:r>
              <a:rPr lang="en-US" sz="3200" kern="0" spc="-100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  <a:cs typeface="굴림" pitchFamily="34" charset="0"/>
              </a:rPr>
              <a:t> 뉴스</a:t>
            </a:r>
            <a:endParaRPr lang="en-US" sz="2000" dirty="0">
              <a:ln>
                <a:solidFill>
                  <a:schemeClr val="accent2">
                    <a:lumMod val="60000"/>
                    <a:lumOff val="40000"/>
                    <a:alpha val="0"/>
                  </a:schemeClr>
                </a:solidFill>
              </a:ln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0048249" y="2729617"/>
            <a:ext cx="4490967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200" kern="0" spc="-100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  <a:cs typeface="굴림" pitchFamily="34" charset="0"/>
              </a:rPr>
              <a:t>2.  </a:t>
            </a:r>
            <a:r>
              <a:rPr lang="en-US" sz="3200" kern="0" spc="-100" dirty="0" err="1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  <a:cs typeface="굴림" pitchFamily="34" charset="0"/>
              </a:rPr>
              <a:t>팍스넷</a:t>
            </a:r>
            <a:endParaRPr lang="en-US" sz="2000" dirty="0">
              <a:ln>
                <a:solidFill>
                  <a:schemeClr val="accent2">
                    <a:lumMod val="60000"/>
                    <a:lumOff val="40000"/>
                    <a:alpha val="0"/>
                  </a:schemeClr>
                </a:solidFill>
              </a:ln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sp>
        <p:nvSpPr>
          <p:cNvPr id="33" name="Object 3">
            <a:extLst>
              <a:ext uri="{FF2B5EF4-FFF2-40B4-BE49-F238E27FC236}">
                <a16:creationId xmlns:a16="http://schemas.microsoft.com/office/drawing/2014/main" id="{9EEED7D4-DB88-46AF-94B4-1AA04F64315C}"/>
              </a:ext>
            </a:extLst>
          </p:cNvPr>
          <p:cNvSpPr txBox="1"/>
          <p:nvPr/>
        </p:nvSpPr>
        <p:spPr>
          <a:xfrm>
            <a:off x="1315157" y="837196"/>
            <a:ext cx="6832545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200" kern="0" spc="-400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굴림" pitchFamily="34" charset="0"/>
              </a:rPr>
              <a:t> AI </a:t>
            </a:r>
            <a:r>
              <a:rPr lang="ko-KR" altLang="en-US" sz="3200" kern="0" spc="-400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굴림" pitchFamily="34" charset="0"/>
              </a:rPr>
              <a:t>설계</a:t>
            </a:r>
            <a:endParaRPr lang="en-US" sz="3600" dirty="0">
              <a:ln>
                <a:solidFill>
                  <a:schemeClr val="accent2">
                    <a:lumMod val="60000"/>
                    <a:lumOff val="40000"/>
                    <a:alpha val="0"/>
                  </a:schemeClr>
                </a:solidFill>
              </a:ln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pic>
        <p:nvPicPr>
          <p:cNvPr id="34" name="그림 9">
            <a:extLst>
              <a:ext uri="{FF2B5EF4-FFF2-40B4-BE49-F238E27FC236}">
                <a16:creationId xmlns:a16="http://schemas.microsoft.com/office/drawing/2014/main" id="{BBF5557F-B911-48BA-A11E-816AF61DF3B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8623" y="808567"/>
            <a:ext cx="626534" cy="612423"/>
          </a:xfrm>
          <a:prstGeom prst="rect">
            <a:avLst/>
          </a:prstGeom>
        </p:spPr>
      </p:pic>
      <p:sp>
        <p:nvSpPr>
          <p:cNvPr id="11" name="Object 2">
            <a:extLst>
              <a:ext uri="{FF2B5EF4-FFF2-40B4-BE49-F238E27FC236}">
                <a16:creationId xmlns:a16="http://schemas.microsoft.com/office/drawing/2014/main" id="{B1D208E3-8B51-4F1F-8478-E501962A01C9}"/>
              </a:ext>
            </a:extLst>
          </p:cNvPr>
          <p:cNvSpPr txBox="1"/>
          <p:nvPr/>
        </p:nvSpPr>
        <p:spPr>
          <a:xfrm>
            <a:off x="3177952" y="673977"/>
            <a:ext cx="11777429" cy="132343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8000" kern="0" spc="-400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gradFill>
                  <a:gsLst>
                    <a:gs pos="0">
                      <a:srgbClr val="3B8ECE"/>
                    </a:gs>
                    <a:gs pos="72000">
                      <a:srgbClr val="08D68E"/>
                    </a:gs>
                    <a:gs pos="100000">
                      <a:srgbClr val="08D68E"/>
                    </a:gs>
                  </a:gsLst>
                  <a:lin ang="8100000" scaled="0"/>
                </a:gradFill>
                <a:latin typeface="LG Smart UI Bold" panose="020B0800000101010101" pitchFamily="50" charset="-127"/>
                <a:ea typeface="LG Smart UI Bold" panose="020B0800000101010101" pitchFamily="50" charset="-127"/>
                <a:cs typeface="굴림" pitchFamily="34" charset="0"/>
              </a:rPr>
              <a:t>데이터 수집</a:t>
            </a:r>
            <a:endParaRPr lang="en-US" dirty="0">
              <a:ln>
                <a:solidFill>
                  <a:schemeClr val="accent2">
                    <a:lumMod val="60000"/>
                    <a:lumOff val="40000"/>
                    <a:alpha val="0"/>
                  </a:schemeClr>
                </a:solidFill>
              </a:ln>
              <a:gradFill>
                <a:gsLst>
                  <a:gs pos="0">
                    <a:srgbClr val="3B8ECE"/>
                  </a:gs>
                  <a:gs pos="72000">
                    <a:srgbClr val="08D68E"/>
                  </a:gs>
                  <a:gs pos="100000">
                    <a:srgbClr val="08D68E"/>
                  </a:gs>
                </a:gsLst>
                <a:lin ang="8100000" scaled="0"/>
              </a:gradFill>
              <a:latin typeface="LG Smart UI Bold" panose="020B0800000101010101" pitchFamily="50" charset="-127"/>
              <a:ea typeface="LG Smart UI Bold" panose="020B0800000101010101" pitchFamily="50" charset="-127"/>
              <a:cs typeface="Calibri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E942A53-FE6E-4E6D-947E-5D6C719C6194}"/>
              </a:ext>
            </a:extLst>
          </p:cNvPr>
          <p:cNvSpPr txBox="1"/>
          <p:nvPr/>
        </p:nvSpPr>
        <p:spPr>
          <a:xfrm>
            <a:off x="17869296" y="9916439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solidFill>
                  <a:schemeClr val="bg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17</a:t>
            </a:r>
            <a:endParaRPr lang="ko-KR" altLang="en-US" dirty="0">
              <a:solidFill>
                <a:schemeClr val="bg1"/>
              </a:solidFill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01">
            <a:extLst>
              <a:ext uri="{FF2B5EF4-FFF2-40B4-BE49-F238E27FC236}">
                <a16:creationId xmlns:a16="http://schemas.microsoft.com/office/drawing/2014/main" id="{CDF5FE7C-AA58-4BD7-AFF0-A450875B83A2}"/>
              </a:ext>
            </a:extLst>
          </p:cNvPr>
          <p:cNvGrpSpPr/>
          <p:nvPr/>
        </p:nvGrpSpPr>
        <p:grpSpPr>
          <a:xfrm>
            <a:off x="-1788719" y="6998309"/>
            <a:ext cx="6817816" cy="8469337"/>
            <a:chOff x="-1788719" y="6998309"/>
            <a:chExt cx="6817816" cy="8469337"/>
          </a:xfrm>
        </p:grpSpPr>
        <p:pic>
          <p:nvPicPr>
            <p:cNvPr id="12" name="Object 3">
              <a:extLst>
                <a:ext uri="{FF2B5EF4-FFF2-40B4-BE49-F238E27FC236}">
                  <a16:creationId xmlns:a16="http://schemas.microsoft.com/office/drawing/2014/main" id="{E328307C-355A-42EA-83AA-07AB4CD4BD5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340000">
              <a:off x="-5197627" y="2763640"/>
              <a:ext cx="13635633" cy="16938674"/>
            </a:xfrm>
            <a:prstGeom prst="rect">
              <a:avLst/>
            </a:prstGeom>
          </p:spPr>
        </p:pic>
        <p:pic>
          <p:nvPicPr>
            <p:cNvPr id="13" name="Object 4">
              <a:extLst>
                <a:ext uri="{FF2B5EF4-FFF2-40B4-BE49-F238E27FC236}">
                  <a16:creationId xmlns:a16="http://schemas.microsoft.com/office/drawing/2014/main" id="{551C1EE8-94FA-47A5-AA32-34AE9574E2D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340000">
              <a:off x="-1788719" y="6998309"/>
              <a:ext cx="6817816" cy="8469337"/>
            </a:xfrm>
            <a:prstGeom prst="rect">
              <a:avLst/>
            </a:prstGeom>
          </p:spPr>
        </p:pic>
      </p:grpSp>
      <p:grpSp>
        <p:nvGrpSpPr>
          <p:cNvPr id="14" name="그룹 1002">
            <a:extLst>
              <a:ext uri="{FF2B5EF4-FFF2-40B4-BE49-F238E27FC236}">
                <a16:creationId xmlns:a16="http://schemas.microsoft.com/office/drawing/2014/main" id="{DF60D52A-E8FC-479F-8827-E843009D6A5A}"/>
              </a:ext>
            </a:extLst>
          </p:cNvPr>
          <p:cNvGrpSpPr/>
          <p:nvPr/>
        </p:nvGrpSpPr>
        <p:grpSpPr>
          <a:xfrm>
            <a:off x="13475648" y="-2515017"/>
            <a:ext cx="9245549" cy="6658191"/>
            <a:chOff x="13475648" y="-2515017"/>
            <a:chExt cx="9245549" cy="6658191"/>
          </a:xfrm>
        </p:grpSpPr>
        <p:grpSp>
          <p:nvGrpSpPr>
            <p:cNvPr id="15" name="그룹 1003">
              <a:extLst>
                <a:ext uri="{FF2B5EF4-FFF2-40B4-BE49-F238E27FC236}">
                  <a16:creationId xmlns:a16="http://schemas.microsoft.com/office/drawing/2014/main" id="{6EF2918A-97DE-48BE-BC5D-E37D3819439A}"/>
                </a:ext>
              </a:extLst>
            </p:cNvPr>
            <p:cNvGrpSpPr/>
            <p:nvPr/>
          </p:nvGrpSpPr>
          <p:grpSpPr>
            <a:xfrm>
              <a:off x="15724698" y="-3198408"/>
              <a:ext cx="6192704" cy="7692800"/>
              <a:chOff x="15724698" y="-3198408"/>
              <a:chExt cx="6192704" cy="7692800"/>
            </a:xfrm>
          </p:grpSpPr>
          <p:pic>
            <p:nvPicPr>
              <p:cNvPr id="19" name="Object 8">
                <a:extLst>
                  <a:ext uri="{FF2B5EF4-FFF2-40B4-BE49-F238E27FC236}">
                    <a16:creationId xmlns:a16="http://schemas.microsoft.com/office/drawing/2014/main" id="{BD0E4DF5-8CD0-4480-8C04-BB62A722DA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5340000">
                <a:off x="12628346" y="-7044808"/>
                <a:ext cx="12385408" cy="15385600"/>
              </a:xfrm>
              <a:prstGeom prst="rect">
                <a:avLst/>
              </a:prstGeom>
            </p:spPr>
          </p:pic>
          <p:pic>
            <p:nvPicPr>
              <p:cNvPr id="20" name="Object 9">
                <a:extLst>
                  <a:ext uri="{FF2B5EF4-FFF2-40B4-BE49-F238E27FC236}">
                    <a16:creationId xmlns:a16="http://schemas.microsoft.com/office/drawing/2014/main" id="{C80D16F3-D6A9-471B-B4B5-AEA9256EA3B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5340000">
                <a:off x="15724698" y="-3198408"/>
                <a:ext cx="6192704" cy="7692800"/>
              </a:xfrm>
              <a:prstGeom prst="rect">
                <a:avLst/>
              </a:prstGeom>
            </p:spPr>
          </p:pic>
        </p:grpSp>
        <p:grpSp>
          <p:nvGrpSpPr>
            <p:cNvPr id="16" name="그룹 1004">
              <a:extLst>
                <a:ext uri="{FF2B5EF4-FFF2-40B4-BE49-F238E27FC236}">
                  <a16:creationId xmlns:a16="http://schemas.microsoft.com/office/drawing/2014/main" id="{B75B90E0-624B-4D19-B491-A45794A66E7D}"/>
                </a:ext>
              </a:extLst>
            </p:cNvPr>
            <p:cNvGrpSpPr/>
            <p:nvPr/>
          </p:nvGrpSpPr>
          <p:grpSpPr>
            <a:xfrm>
              <a:off x="13962383" y="-2410227"/>
              <a:ext cx="6058514" cy="7031984"/>
              <a:chOff x="13962383" y="-2410227"/>
              <a:chExt cx="6058514" cy="7031984"/>
            </a:xfrm>
          </p:grpSpPr>
          <p:pic>
            <p:nvPicPr>
              <p:cNvPr id="17" name="Object 12">
                <a:extLst>
                  <a:ext uri="{FF2B5EF4-FFF2-40B4-BE49-F238E27FC236}">
                    <a16:creationId xmlns:a16="http://schemas.microsoft.com/office/drawing/2014/main" id="{59BC2547-DC17-43BE-9752-8FD339B0B0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6200000">
                <a:off x="10933126" y="-5926220"/>
                <a:ext cx="12117028" cy="14063969"/>
              </a:xfrm>
              <a:prstGeom prst="rect">
                <a:avLst/>
              </a:prstGeom>
            </p:spPr>
          </p:pic>
          <p:pic>
            <p:nvPicPr>
              <p:cNvPr id="18" name="Object 13">
                <a:extLst>
                  <a:ext uri="{FF2B5EF4-FFF2-40B4-BE49-F238E27FC236}">
                    <a16:creationId xmlns:a16="http://schemas.microsoft.com/office/drawing/2014/main" id="{ECE75E03-3D1C-456F-92D7-B5B343F557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6200000">
                <a:off x="13962383" y="-2410227"/>
                <a:ext cx="6058514" cy="7031984"/>
              </a:xfrm>
              <a:prstGeom prst="rect">
                <a:avLst/>
              </a:prstGeom>
            </p:spPr>
          </p:pic>
        </p:grpSp>
      </p:grpSp>
      <p:sp>
        <p:nvSpPr>
          <p:cNvPr id="27" name="Object 2">
            <a:extLst>
              <a:ext uri="{FF2B5EF4-FFF2-40B4-BE49-F238E27FC236}">
                <a16:creationId xmlns:a16="http://schemas.microsoft.com/office/drawing/2014/main" id="{8FED5E39-03E1-457A-8AE6-A04EEACA8DDC}"/>
              </a:ext>
            </a:extLst>
          </p:cNvPr>
          <p:cNvSpPr txBox="1"/>
          <p:nvPr/>
        </p:nvSpPr>
        <p:spPr>
          <a:xfrm>
            <a:off x="3177952" y="673977"/>
            <a:ext cx="11777429" cy="132343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8000" kern="0" spc="-400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gradFill>
                  <a:gsLst>
                    <a:gs pos="0">
                      <a:srgbClr val="3B8ECE"/>
                    </a:gs>
                    <a:gs pos="72000">
                      <a:srgbClr val="08D68E"/>
                    </a:gs>
                    <a:gs pos="100000">
                      <a:srgbClr val="08D68E"/>
                    </a:gs>
                  </a:gsLst>
                  <a:lin ang="8100000" scaled="0"/>
                </a:gradFill>
                <a:latin typeface="LG Smart UI Bold" panose="020B0800000101010101" pitchFamily="50" charset="-127"/>
                <a:ea typeface="LG Smart UI Bold" panose="020B0800000101010101" pitchFamily="50" charset="-127"/>
                <a:cs typeface="굴림" pitchFamily="34" charset="0"/>
              </a:rPr>
              <a:t>데이터 수집</a:t>
            </a:r>
            <a:endParaRPr lang="en-US" dirty="0">
              <a:ln>
                <a:solidFill>
                  <a:schemeClr val="accent2">
                    <a:lumMod val="60000"/>
                    <a:lumOff val="40000"/>
                    <a:alpha val="0"/>
                  </a:schemeClr>
                </a:solidFill>
              </a:ln>
              <a:gradFill>
                <a:gsLst>
                  <a:gs pos="0">
                    <a:srgbClr val="3B8ECE"/>
                  </a:gs>
                  <a:gs pos="72000">
                    <a:srgbClr val="08D68E"/>
                  </a:gs>
                  <a:gs pos="100000">
                    <a:srgbClr val="08D68E"/>
                  </a:gs>
                </a:gsLst>
                <a:lin ang="8100000" scaled="0"/>
              </a:gradFill>
              <a:latin typeface="LG Smart UI Bold" panose="020B0800000101010101" pitchFamily="50" charset="-127"/>
              <a:ea typeface="LG Smart UI Bold" panose="020B0800000101010101" pitchFamily="50" charset="-127"/>
              <a:cs typeface="Calibri"/>
            </a:endParaRPr>
          </a:p>
        </p:txBody>
      </p:sp>
      <p:sp>
        <p:nvSpPr>
          <p:cNvPr id="29" name="Object 3">
            <a:extLst>
              <a:ext uri="{FF2B5EF4-FFF2-40B4-BE49-F238E27FC236}">
                <a16:creationId xmlns:a16="http://schemas.microsoft.com/office/drawing/2014/main" id="{2DEF36EB-12D8-4562-9726-D62A62BA16C5}"/>
              </a:ext>
            </a:extLst>
          </p:cNvPr>
          <p:cNvSpPr txBox="1"/>
          <p:nvPr/>
        </p:nvSpPr>
        <p:spPr>
          <a:xfrm>
            <a:off x="1315157" y="837196"/>
            <a:ext cx="6832545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200" kern="0" spc="-400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굴림" pitchFamily="34" charset="0"/>
              </a:rPr>
              <a:t> AI </a:t>
            </a:r>
            <a:r>
              <a:rPr lang="ko-KR" altLang="en-US" sz="3200" kern="0" spc="-400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굴림" pitchFamily="34" charset="0"/>
              </a:rPr>
              <a:t>설계</a:t>
            </a:r>
            <a:endParaRPr lang="en-US" sz="3600" dirty="0">
              <a:ln>
                <a:solidFill>
                  <a:schemeClr val="accent2">
                    <a:lumMod val="60000"/>
                    <a:lumOff val="40000"/>
                    <a:alpha val="0"/>
                  </a:schemeClr>
                </a:solidFill>
              </a:ln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pic>
        <p:nvPicPr>
          <p:cNvPr id="30" name="그림 9">
            <a:extLst>
              <a:ext uri="{FF2B5EF4-FFF2-40B4-BE49-F238E27FC236}">
                <a16:creationId xmlns:a16="http://schemas.microsoft.com/office/drawing/2014/main" id="{BF3ACF1B-24AA-4211-8CD8-C8BE771FED5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8623" y="808567"/>
            <a:ext cx="626534" cy="612423"/>
          </a:xfrm>
          <a:prstGeom prst="rect">
            <a:avLst/>
          </a:prstGeom>
        </p:spPr>
      </p:pic>
      <p:pic>
        <p:nvPicPr>
          <p:cNvPr id="33" name="Object 17">
            <a:extLst>
              <a:ext uri="{FF2B5EF4-FFF2-40B4-BE49-F238E27FC236}">
                <a16:creationId xmlns:a16="http://schemas.microsoft.com/office/drawing/2014/main" id="{579539A1-8F16-4BAE-BA95-C35B1A96AE63}"/>
              </a:ext>
            </a:extLst>
          </p:cNvPr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88623" y="2324100"/>
            <a:ext cx="8146383" cy="7508485"/>
          </a:xfrm>
          <a:prstGeom prst="rect">
            <a:avLst/>
          </a:prstGeom>
        </p:spPr>
      </p:pic>
      <p:sp>
        <p:nvSpPr>
          <p:cNvPr id="34" name="Object 25">
            <a:extLst>
              <a:ext uri="{FF2B5EF4-FFF2-40B4-BE49-F238E27FC236}">
                <a16:creationId xmlns:a16="http://schemas.microsoft.com/office/drawing/2014/main" id="{09868777-7E1F-4923-B7C2-32F75121E2B2}"/>
              </a:ext>
            </a:extLst>
          </p:cNvPr>
          <p:cNvSpPr txBox="1"/>
          <p:nvPr/>
        </p:nvSpPr>
        <p:spPr>
          <a:xfrm>
            <a:off x="1194307" y="2758247"/>
            <a:ext cx="4490967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200" kern="0" spc="-100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3. KRX </a:t>
            </a:r>
            <a:r>
              <a:rPr lang="en-US" altLang="ko-KR" sz="3200" kern="0" spc="-100" dirty="0" err="1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한국거래소</a:t>
            </a:r>
            <a:endParaRPr lang="en-US" altLang="ko-KR" sz="3200" kern="0" spc="-100" dirty="0">
              <a:ln>
                <a:solidFill>
                  <a:schemeClr val="accent2">
                    <a:lumMod val="60000"/>
                    <a:lumOff val="40000"/>
                    <a:alpha val="0"/>
                  </a:schemeClr>
                </a:solidFill>
              </a:ln>
              <a:solidFill>
                <a:srgbClr val="000000"/>
              </a:solidFill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pic>
        <p:nvPicPr>
          <p:cNvPr id="38" name="Object 21">
            <a:extLst>
              <a:ext uri="{FF2B5EF4-FFF2-40B4-BE49-F238E27FC236}">
                <a16:creationId xmlns:a16="http://schemas.microsoft.com/office/drawing/2014/main" id="{1323651F-B876-4A6B-AFAA-D7507E836560}"/>
              </a:ext>
            </a:extLst>
          </p:cNvPr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333792" y="2295471"/>
            <a:ext cx="8245230" cy="7508485"/>
          </a:xfrm>
          <a:prstGeom prst="rect">
            <a:avLst/>
          </a:prstGeom>
        </p:spPr>
      </p:pic>
      <p:sp>
        <p:nvSpPr>
          <p:cNvPr id="39" name="Object 26">
            <a:extLst>
              <a:ext uri="{FF2B5EF4-FFF2-40B4-BE49-F238E27FC236}">
                <a16:creationId xmlns:a16="http://schemas.microsoft.com/office/drawing/2014/main" id="{D1C1323B-08D9-4AE9-A322-D8AC5F484561}"/>
              </a:ext>
            </a:extLst>
          </p:cNvPr>
          <p:cNvSpPr txBox="1"/>
          <p:nvPr/>
        </p:nvSpPr>
        <p:spPr>
          <a:xfrm>
            <a:off x="10048249" y="2729617"/>
            <a:ext cx="4490967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200" kern="0" spc="-100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4. </a:t>
            </a:r>
            <a:r>
              <a:rPr lang="en-US" altLang="ko-KR" sz="3200" kern="0" spc="-100" dirty="0" err="1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거시지표</a:t>
            </a:r>
            <a:endParaRPr lang="en-US" altLang="ko-KR" sz="3200" kern="0" spc="-100" dirty="0">
              <a:ln>
                <a:solidFill>
                  <a:schemeClr val="accent2">
                    <a:lumMod val="60000"/>
                    <a:lumOff val="40000"/>
                    <a:alpha val="0"/>
                  </a:schemeClr>
                </a:solidFill>
              </a:ln>
              <a:solidFill>
                <a:srgbClr val="000000"/>
              </a:solidFill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pic>
        <p:nvPicPr>
          <p:cNvPr id="43" name="Object 27">
            <a:extLst>
              <a:ext uri="{FF2B5EF4-FFF2-40B4-BE49-F238E27FC236}">
                <a16:creationId xmlns:a16="http://schemas.microsoft.com/office/drawing/2014/main" id="{D98F19D1-271F-4D91-92FD-6D932DF9E431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/>
          <a:srcRect l="1176" b="14244"/>
          <a:stretch/>
        </p:blipFill>
        <p:spPr>
          <a:xfrm>
            <a:off x="685201" y="3550641"/>
            <a:ext cx="8146383" cy="5293693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330369" y="3581670"/>
            <a:ext cx="8251817" cy="492943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A031438-CDDC-40C1-A9E2-84FF199C305F}"/>
              </a:ext>
            </a:extLst>
          </p:cNvPr>
          <p:cNvSpPr txBox="1"/>
          <p:nvPr/>
        </p:nvSpPr>
        <p:spPr>
          <a:xfrm>
            <a:off x="17856472" y="9916439"/>
            <a:ext cx="4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solidFill>
                  <a:schemeClr val="bg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18</a:t>
            </a:r>
            <a:endParaRPr lang="ko-KR" altLang="en-US" dirty="0">
              <a:solidFill>
                <a:schemeClr val="bg1"/>
              </a:solidFill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그룹 1001">
            <a:extLst>
              <a:ext uri="{FF2B5EF4-FFF2-40B4-BE49-F238E27FC236}">
                <a16:creationId xmlns:a16="http://schemas.microsoft.com/office/drawing/2014/main" id="{619D17A9-23B9-4CA2-896D-488EC07B3849}"/>
              </a:ext>
            </a:extLst>
          </p:cNvPr>
          <p:cNvGrpSpPr/>
          <p:nvPr/>
        </p:nvGrpSpPr>
        <p:grpSpPr>
          <a:xfrm>
            <a:off x="-1788719" y="6998309"/>
            <a:ext cx="6817816" cy="8469337"/>
            <a:chOff x="-1788719" y="6998309"/>
            <a:chExt cx="6817816" cy="8469337"/>
          </a:xfrm>
        </p:grpSpPr>
        <p:pic>
          <p:nvPicPr>
            <p:cNvPr id="85" name="Object 3">
              <a:extLst>
                <a:ext uri="{FF2B5EF4-FFF2-40B4-BE49-F238E27FC236}">
                  <a16:creationId xmlns:a16="http://schemas.microsoft.com/office/drawing/2014/main" id="{9C991752-3794-4FE8-825E-5089124FE7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340000">
              <a:off x="-5197627" y="2763640"/>
              <a:ext cx="13635633" cy="16938674"/>
            </a:xfrm>
            <a:prstGeom prst="rect">
              <a:avLst/>
            </a:prstGeom>
          </p:spPr>
        </p:pic>
        <p:pic>
          <p:nvPicPr>
            <p:cNvPr id="86" name="Object 4">
              <a:extLst>
                <a:ext uri="{FF2B5EF4-FFF2-40B4-BE49-F238E27FC236}">
                  <a16:creationId xmlns:a16="http://schemas.microsoft.com/office/drawing/2014/main" id="{83280443-BFA1-4EAE-992D-6A8FE62EBC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340000">
              <a:off x="-1788719" y="6998309"/>
              <a:ext cx="6817816" cy="8469337"/>
            </a:xfrm>
            <a:prstGeom prst="rect">
              <a:avLst/>
            </a:prstGeom>
          </p:spPr>
        </p:pic>
      </p:grpSp>
      <p:grpSp>
        <p:nvGrpSpPr>
          <p:cNvPr id="87" name="그룹 1002">
            <a:extLst>
              <a:ext uri="{FF2B5EF4-FFF2-40B4-BE49-F238E27FC236}">
                <a16:creationId xmlns:a16="http://schemas.microsoft.com/office/drawing/2014/main" id="{99535E53-AC19-4EC7-A39E-7C114F0B656D}"/>
              </a:ext>
            </a:extLst>
          </p:cNvPr>
          <p:cNvGrpSpPr/>
          <p:nvPr/>
        </p:nvGrpSpPr>
        <p:grpSpPr>
          <a:xfrm>
            <a:off x="13475648" y="-2515017"/>
            <a:ext cx="9245549" cy="6658191"/>
            <a:chOff x="13475648" y="-2515017"/>
            <a:chExt cx="9245549" cy="6658191"/>
          </a:xfrm>
        </p:grpSpPr>
        <p:grpSp>
          <p:nvGrpSpPr>
            <p:cNvPr id="88" name="그룹 1003">
              <a:extLst>
                <a:ext uri="{FF2B5EF4-FFF2-40B4-BE49-F238E27FC236}">
                  <a16:creationId xmlns:a16="http://schemas.microsoft.com/office/drawing/2014/main" id="{B87ECBFB-E64E-4BBC-A43C-8F01EDF51E9D}"/>
                </a:ext>
              </a:extLst>
            </p:cNvPr>
            <p:cNvGrpSpPr/>
            <p:nvPr/>
          </p:nvGrpSpPr>
          <p:grpSpPr>
            <a:xfrm>
              <a:off x="15724698" y="-3198408"/>
              <a:ext cx="6192704" cy="7692800"/>
              <a:chOff x="15724698" y="-3198408"/>
              <a:chExt cx="6192704" cy="7692800"/>
            </a:xfrm>
          </p:grpSpPr>
          <p:pic>
            <p:nvPicPr>
              <p:cNvPr id="92" name="Object 8">
                <a:extLst>
                  <a:ext uri="{FF2B5EF4-FFF2-40B4-BE49-F238E27FC236}">
                    <a16:creationId xmlns:a16="http://schemas.microsoft.com/office/drawing/2014/main" id="{E958C8F3-1774-42D5-AE8D-C68A7CCCB3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5340000">
                <a:off x="12628346" y="-7044808"/>
                <a:ext cx="12385408" cy="15385600"/>
              </a:xfrm>
              <a:prstGeom prst="rect">
                <a:avLst/>
              </a:prstGeom>
            </p:spPr>
          </p:pic>
          <p:pic>
            <p:nvPicPr>
              <p:cNvPr id="93" name="Object 9">
                <a:extLst>
                  <a:ext uri="{FF2B5EF4-FFF2-40B4-BE49-F238E27FC236}">
                    <a16:creationId xmlns:a16="http://schemas.microsoft.com/office/drawing/2014/main" id="{6DAE7DE7-041B-4CB9-8DAD-80834BCA12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5340000">
                <a:off x="15724698" y="-3198408"/>
                <a:ext cx="6192704" cy="7692800"/>
              </a:xfrm>
              <a:prstGeom prst="rect">
                <a:avLst/>
              </a:prstGeom>
            </p:spPr>
          </p:pic>
        </p:grpSp>
        <p:grpSp>
          <p:nvGrpSpPr>
            <p:cNvPr id="89" name="그룹 1004">
              <a:extLst>
                <a:ext uri="{FF2B5EF4-FFF2-40B4-BE49-F238E27FC236}">
                  <a16:creationId xmlns:a16="http://schemas.microsoft.com/office/drawing/2014/main" id="{AC7FAEB7-C251-4374-99B1-357859DA80E6}"/>
                </a:ext>
              </a:extLst>
            </p:cNvPr>
            <p:cNvGrpSpPr/>
            <p:nvPr/>
          </p:nvGrpSpPr>
          <p:grpSpPr>
            <a:xfrm>
              <a:off x="13962383" y="-2410227"/>
              <a:ext cx="6058514" cy="7031984"/>
              <a:chOff x="13962383" y="-2410227"/>
              <a:chExt cx="6058514" cy="7031984"/>
            </a:xfrm>
          </p:grpSpPr>
          <p:pic>
            <p:nvPicPr>
              <p:cNvPr id="90" name="Object 12">
                <a:extLst>
                  <a:ext uri="{FF2B5EF4-FFF2-40B4-BE49-F238E27FC236}">
                    <a16:creationId xmlns:a16="http://schemas.microsoft.com/office/drawing/2014/main" id="{0B29726B-3592-4871-A7D0-B510DA70F86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6200000">
                <a:off x="10933126" y="-5926220"/>
                <a:ext cx="12117028" cy="14063969"/>
              </a:xfrm>
              <a:prstGeom prst="rect">
                <a:avLst/>
              </a:prstGeom>
            </p:spPr>
          </p:pic>
          <p:pic>
            <p:nvPicPr>
              <p:cNvPr id="91" name="Object 13">
                <a:extLst>
                  <a:ext uri="{FF2B5EF4-FFF2-40B4-BE49-F238E27FC236}">
                    <a16:creationId xmlns:a16="http://schemas.microsoft.com/office/drawing/2014/main" id="{CCB8A784-30D0-4787-9A3B-87EE451EB0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6200000">
                <a:off x="13962383" y="-2410227"/>
                <a:ext cx="6058514" cy="7031984"/>
              </a:xfrm>
              <a:prstGeom prst="rect">
                <a:avLst/>
              </a:prstGeom>
            </p:spPr>
          </p:pic>
        </p:grpSp>
      </p:grpSp>
      <p:pic>
        <p:nvPicPr>
          <p:cNvPr id="79" name="그림 78">
            <a:extLst>
              <a:ext uri="{FF2B5EF4-FFF2-40B4-BE49-F238E27FC236}">
                <a16:creationId xmlns:a16="http://schemas.microsoft.com/office/drawing/2014/main" id="{E7B8FB94-615C-40DE-9096-EF64C3C5BA0D}"/>
              </a:ext>
            </a:extLst>
          </p:cNvPr>
          <p:cNvPicPr>
            <a:picLocks/>
          </p:cNvPicPr>
          <p:nvPr/>
        </p:nvPicPr>
        <p:blipFill>
          <a:blip r:embed="rId8"/>
          <a:srcRect l="59373" t="41849" r="31663" b="46414"/>
          <a:stretch>
            <a:fillRect/>
          </a:stretch>
        </p:blipFill>
        <p:spPr>
          <a:xfrm>
            <a:off x="12196049" y="2314882"/>
            <a:ext cx="1659600" cy="1659600"/>
          </a:xfrm>
          <a:custGeom>
            <a:avLst/>
            <a:gdLst>
              <a:gd name="connsiteX0" fmla="*/ 558804 w 1117608"/>
              <a:gd name="connsiteY0" fmla="*/ 0 h 1097476"/>
              <a:gd name="connsiteX1" fmla="*/ 1117608 w 1117608"/>
              <a:gd name="connsiteY1" fmla="*/ 548738 h 1097476"/>
              <a:gd name="connsiteX2" fmla="*/ 558804 w 1117608"/>
              <a:gd name="connsiteY2" fmla="*/ 1097476 h 1097476"/>
              <a:gd name="connsiteX3" fmla="*/ 0 w 1117608"/>
              <a:gd name="connsiteY3" fmla="*/ 548738 h 1097476"/>
              <a:gd name="connsiteX4" fmla="*/ 558804 w 1117608"/>
              <a:gd name="connsiteY4" fmla="*/ 0 h 10974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7608" h="1097476">
                <a:moveTo>
                  <a:pt x="558804" y="0"/>
                </a:moveTo>
                <a:cubicBezTo>
                  <a:pt x="867423" y="0"/>
                  <a:pt x="1117608" y="245678"/>
                  <a:pt x="1117608" y="548738"/>
                </a:cubicBezTo>
                <a:cubicBezTo>
                  <a:pt x="1117608" y="851798"/>
                  <a:pt x="867423" y="1097476"/>
                  <a:pt x="558804" y="1097476"/>
                </a:cubicBezTo>
                <a:cubicBezTo>
                  <a:pt x="250185" y="1097476"/>
                  <a:pt x="0" y="851798"/>
                  <a:pt x="0" y="548738"/>
                </a:cubicBezTo>
                <a:cubicBezTo>
                  <a:pt x="0" y="245678"/>
                  <a:pt x="250185" y="0"/>
                  <a:pt x="558804" y="0"/>
                </a:cubicBezTo>
                <a:close/>
              </a:path>
            </a:pathLst>
          </a:custGeom>
        </p:spPr>
      </p:pic>
      <p:pic>
        <p:nvPicPr>
          <p:cNvPr id="77" name="그림 76">
            <a:extLst>
              <a:ext uri="{FF2B5EF4-FFF2-40B4-BE49-F238E27FC236}">
                <a16:creationId xmlns:a16="http://schemas.microsoft.com/office/drawing/2014/main" id="{6BE37401-F857-42D3-A7FF-DD6725E3C2F7}"/>
              </a:ext>
            </a:extLst>
          </p:cNvPr>
          <p:cNvPicPr>
            <a:picLocks/>
          </p:cNvPicPr>
          <p:nvPr/>
        </p:nvPicPr>
        <p:blipFill>
          <a:blip r:embed="rId8"/>
          <a:srcRect l="47646" t="42832" r="42194" b="43865"/>
          <a:stretch>
            <a:fillRect/>
          </a:stretch>
        </p:blipFill>
        <p:spPr>
          <a:xfrm>
            <a:off x="12196049" y="6498760"/>
            <a:ext cx="1659600" cy="1659600"/>
          </a:xfrm>
          <a:custGeom>
            <a:avLst/>
            <a:gdLst>
              <a:gd name="connsiteX0" fmla="*/ 633408 w 1266816"/>
              <a:gd name="connsiteY0" fmla="*/ 0 h 1243998"/>
              <a:gd name="connsiteX1" fmla="*/ 1266816 w 1266816"/>
              <a:gd name="connsiteY1" fmla="*/ 621999 h 1243998"/>
              <a:gd name="connsiteX2" fmla="*/ 633408 w 1266816"/>
              <a:gd name="connsiteY2" fmla="*/ 1243998 h 1243998"/>
              <a:gd name="connsiteX3" fmla="*/ 0 w 1266816"/>
              <a:gd name="connsiteY3" fmla="*/ 621999 h 1243998"/>
              <a:gd name="connsiteX4" fmla="*/ 633408 w 1266816"/>
              <a:gd name="connsiteY4" fmla="*/ 0 h 1243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6816" h="1243998">
                <a:moveTo>
                  <a:pt x="633408" y="0"/>
                </a:moveTo>
                <a:cubicBezTo>
                  <a:pt x="983230" y="0"/>
                  <a:pt x="1266816" y="278478"/>
                  <a:pt x="1266816" y="621999"/>
                </a:cubicBezTo>
                <a:cubicBezTo>
                  <a:pt x="1266816" y="965520"/>
                  <a:pt x="983230" y="1243998"/>
                  <a:pt x="633408" y="1243998"/>
                </a:cubicBezTo>
                <a:cubicBezTo>
                  <a:pt x="283586" y="1243998"/>
                  <a:pt x="0" y="965520"/>
                  <a:pt x="0" y="621999"/>
                </a:cubicBezTo>
                <a:cubicBezTo>
                  <a:pt x="0" y="278478"/>
                  <a:pt x="283586" y="0"/>
                  <a:pt x="633408" y="0"/>
                </a:cubicBezTo>
                <a:close/>
              </a:path>
            </a:pathLst>
          </a:custGeom>
        </p:spPr>
      </p:pic>
      <p:pic>
        <p:nvPicPr>
          <p:cNvPr id="75" name="그림 74">
            <a:extLst>
              <a:ext uri="{FF2B5EF4-FFF2-40B4-BE49-F238E27FC236}">
                <a16:creationId xmlns:a16="http://schemas.microsoft.com/office/drawing/2014/main" id="{F910DD28-24F6-419C-B4DF-4C105DBDD51F}"/>
              </a:ext>
            </a:extLst>
          </p:cNvPr>
          <p:cNvPicPr>
            <a:picLocks/>
          </p:cNvPicPr>
          <p:nvPr/>
        </p:nvPicPr>
        <p:blipFill>
          <a:blip r:embed="rId8"/>
          <a:srcRect l="31779" t="41320" r="58186" b="45541"/>
          <a:stretch>
            <a:fillRect/>
          </a:stretch>
        </p:blipFill>
        <p:spPr>
          <a:xfrm>
            <a:off x="8887810" y="6487575"/>
            <a:ext cx="1659600" cy="1659600"/>
          </a:xfrm>
          <a:custGeom>
            <a:avLst/>
            <a:gdLst>
              <a:gd name="connsiteX0" fmla="*/ 625576 w 1251152"/>
              <a:gd name="connsiteY0" fmla="*/ 0 h 1228616"/>
              <a:gd name="connsiteX1" fmla="*/ 1251152 w 1251152"/>
              <a:gd name="connsiteY1" fmla="*/ 614308 h 1228616"/>
              <a:gd name="connsiteX2" fmla="*/ 625576 w 1251152"/>
              <a:gd name="connsiteY2" fmla="*/ 1228616 h 1228616"/>
              <a:gd name="connsiteX3" fmla="*/ 0 w 1251152"/>
              <a:gd name="connsiteY3" fmla="*/ 614308 h 1228616"/>
              <a:gd name="connsiteX4" fmla="*/ 625576 w 1251152"/>
              <a:gd name="connsiteY4" fmla="*/ 0 h 12286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51152" h="1228616">
                <a:moveTo>
                  <a:pt x="625576" y="0"/>
                </a:moveTo>
                <a:cubicBezTo>
                  <a:pt x="971072" y="0"/>
                  <a:pt x="1251152" y="275035"/>
                  <a:pt x="1251152" y="614308"/>
                </a:cubicBezTo>
                <a:cubicBezTo>
                  <a:pt x="1251152" y="953581"/>
                  <a:pt x="971072" y="1228616"/>
                  <a:pt x="625576" y="1228616"/>
                </a:cubicBezTo>
                <a:cubicBezTo>
                  <a:pt x="280080" y="1228616"/>
                  <a:pt x="0" y="953581"/>
                  <a:pt x="0" y="614308"/>
                </a:cubicBezTo>
                <a:cubicBezTo>
                  <a:pt x="0" y="275035"/>
                  <a:pt x="280080" y="0"/>
                  <a:pt x="625576" y="0"/>
                </a:cubicBezTo>
                <a:close/>
              </a:path>
            </a:pathLst>
          </a:custGeom>
        </p:spPr>
      </p:pic>
      <p:pic>
        <p:nvPicPr>
          <p:cNvPr id="73" name="그림 72">
            <a:extLst>
              <a:ext uri="{FF2B5EF4-FFF2-40B4-BE49-F238E27FC236}">
                <a16:creationId xmlns:a16="http://schemas.microsoft.com/office/drawing/2014/main" id="{79E28CA5-A912-446D-82BC-651D3EB73B43}"/>
              </a:ext>
            </a:extLst>
          </p:cNvPr>
          <p:cNvPicPr>
            <a:picLocks/>
          </p:cNvPicPr>
          <p:nvPr/>
        </p:nvPicPr>
        <p:blipFill>
          <a:blip r:embed="rId8"/>
          <a:srcRect l="19327" t="39227" r="69653" b="46345"/>
          <a:stretch>
            <a:fillRect/>
          </a:stretch>
        </p:blipFill>
        <p:spPr>
          <a:xfrm>
            <a:off x="8883556" y="2326375"/>
            <a:ext cx="1659600" cy="1659600"/>
          </a:xfrm>
          <a:custGeom>
            <a:avLst/>
            <a:gdLst>
              <a:gd name="connsiteX0" fmla="*/ 686983 w 1373966"/>
              <a:gd name="connsiteY0" fmla="*/ 0 h 1349218"/>
              <a:gd name="connsiteX1" fmla="*/ 1373966 w 1373966"/>
              <a:gd name="connsiteY1" fmla="*/ 674609 h 1349218"/>
              <a:gd name="connsiteX2" fmla="*/ 686983 w 1373966"/>
              <a:gd name="connsiteY2" fmla="*/ 1349218 h 1349218"/>
              <a:gd name="connsiteX3" fmla="*/ 0 w 1373966"/>
              <a:gd name="connsiteY3" fmla="*/ 674609 h 1349218"/>
              <a:gd name="connsiteX4" fmla="*/ 686983 w 1373966"/>
              <a:gd name="connsiteY4" fmla="*/ 0 h 1349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3966" h="1349218">
                <a:moveTo>
                  <a:pt x="686983" y="0"/>
                </a:moveTo>
                <a:cubicBezTo>
                  <a:pt x="1066393" y="0"/>
                  <a:pt x="1373966" y="302033"/>
                  <a:pt x="1373966" y="674609"/>
                </a:cubicBezTo>
                <a:cubicBezTo>
                  <a:pt x="1373966" y="1047185"/>
                  <a:pt x="1066393" y="1349218"/>
                  <a:pt x="686983" y="1349218"/>
                </a:cubicBezTo>
                <a:cubicBezTo>
                  <a:pt x="307573" y="1349218"/>
                  <a:pt x="0" y="1047185"/>
                  <a:pt x="0" y="674609"/>
                </a:cubicBezTo>
                <a:cubicBezTo>
                  <a:pt x="0" y="302033"/>
                  <a:pt x="307573" y="0"/>
                  <a:pt x="686983" y="0"/>
                </a:cubicBezTo>
                <a:close/>
              </a:path>
            </a:pathLst>
          </a:custGeom>
        </p:spPr>
      </p:pic>
      <p:sp>
        <p:nvSpPr>
          <p:cNvPr id="2" name="Object 2"/>
          <p:cNvSpPr txBox="1"/>
          <p:nvPr/>
        </p:nvSpPr>
        <p:spPr>
          <a:xfrm>
            <a:off x="1665692" y="919899"/>
            <a:ext cx="8329403" cy="127727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7700" kern="0" spc="-200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BM DoHyeon" pitchFamily="34" charset="0"/>
              </a:rPr>
              <a:t>조원 소개</a:t>
            </a:r>
            <a:endParaRPr lang="en-US" dirty="0">
              <a:ln>
                <a:solidFill>
                  <a:schemeClr val="accent2">
                    <a:lumMod val="60000"/>
                    <a:lumOff val="40000"/>
                    <a:alpha val="0"/>
                  </a:schemeClr>
                </a:solidFill>
              </a:ln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0645398" y="2581143"/>
            <a:ext cx="2214281" cy="6309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500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08D68E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  <a:cs typeface="굴림" pitchFamily="34" charset="0"/>
              </a:rPr>
              <a:t>이동비</a:t>
            </a:r>
            <a:endParaRPr lang="en-US" dirty="0">
              <a:ln>
                <a:solidFill>
                  <a:schemeClr val="accent2">
                    <a:lumMod val="60000"/>
                    <a:lumOff val="40000"/>
                    <a:alpha val="0"/>
                  </a:schemeClr>
                </a:solidFill>
              </a:ln>
              <a:solidFill>
                <a:srgbClr val="08D68E"/>
              </a:solidFill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10669760" y="3156213"/>
            <a:ext cx="2214281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000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굴림" pitchFamily="34" charset="0"/>
              </a:rPr>
              <a:t>PM, AI</a:t>
            </a:r>
            <a:endParaRPr lang="en-US" dirty="0">
              <a:ln>
                <a:solidFill>
                  <a:schemeClr val="accent2">
                    <a:lumMod val="60000"/>
                    <a:lumOff val="40000"/>
                    <a:alpha val="0"/>
                  </a:schemeClr>
                </a:solidFill>
              </a:ln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pic>
        <p:nvPicPr>
          <p:cNvPr id="81" name="그림 80">
            <a:extLst>
              <a:ext uri="{FF2B5EF4-FFF2-40B4-BE49-F238E27FC236}">
                <a16:creationId xmlns:a16="http://schemas.microsoft.com/office/drawing/2014/main" id="{0B0F5B19-7826-44EA-88B7-D2CE49E65E67}"/>
              </a:ext>
            </a:extLst>
          </p:cNvPr>
          <p:cNvPicPr>
            <a:picLocks/>
          </p:cNvPicPr>
          <p:nvPr/>
        </p:nvPicPr>
        <p:blipFill>
          <a:blip r:embed="rId8"/>
          <a:srcRect l="63793" t="44027" r="25693" b="42206"/>
          <a:stretch>
            <a:fillRect/>
          </a:stretch>
        </p:blipFill>
        <p:spPr>
          <a:xfrm>
            <a:off x="8079764" y="4387122"/>
            <a:ext cx="1659600" cy="1659600"/>
          </a:xfrm>
          <a:custGeom>
            <a:avLst/>
            <a:gdLst>
              <a:gd name="connsiteX0" fmla="*/ 655484 w 1310968"/>
              <a:gd name="connsiteY0" fmla="*/ 0 h 1287354"/>
              <a:gd name="connsiteX1" fmla="*/ 1310968 w 1310968"/>
              <a:gd name="connsiteY1" fmla="*/ 643677 h 1287354"/>
              <a:gd name="connsiteX2" fmla="*/ 655484 w 1310968"/>
              <a:gd name="connsiteY2" fmla="*/ 1287354 h 1287354"/>
              <a:gd name="connsiteX3" fmla="*/ 0 w 1310968"/>
              <a:gd name="connsiteY3" fmla="*/ 643677 h 1287354"/>
              <a:gd name="connsiteX4" fmla="*/ 655484 w 1310968"/>
              <a:gd name="connsiteY4" fmla="*/ 0 h 12873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0968" h="1287354">
                <a:moveTo>
                  <a:pt x="655484" y="0"/>
                </a:moveTo>
                <a:cubicBezTo>
                  <a:pt x="1017498" y="0"/>
                  <a:pt x="1310968" y="288184"/>
                  <a:pt x="1310968" y="643677"/>
                </a:cubicBezTo>
                <a:cubicBezTo>
                  <a:pt x="1310968" y="999170"/>
                  <a:pt x="1017498" y="1287354"/>
                  <a:pt x="655484" y="1287354"/>
                </a:cubicBezTo>
                <a:cubicBezTo>
                  <a:pt x="293470" y="1287354"/>
                  <a:pt x="0" y="999170"/>
                  <a:pt x="0" y="643677"/>
                </a:cubicBezTo>
                <a:cubicBezTo>
                  <a:pt x="0" y="288184"/>
                  <a:pt x="293470" y="0"/>
                  <a:pt x="655484" y="0"/>
                </a:cubicBezTo>
                <a:close/>
              </a:path>
            </a:pathLst>
          </a:custGeom>
        </p:spPr>
      </p:pic>
      <p:sp>
        <p:nvSpPr>
          <p:cNvPr id="39" name="Object 39"/>
          <p:cNvSpPr txBox="1"/>
          <p:nvPr/>
        </p:nvSpPr>
        <p:spPr>
          <a:xfrm>
            <a:off x="9894464" y="4672738"/>
            <a:ext cx="2157143" cy="6309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500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08D68E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  <a:cs typeface="굴림" pitchFamily="34" charset="0"/>
              </a:rPr>
              <a:t>김창준</a:t>
            </a:r>
            <a:endParaRPr lang="en-US" dirty="0">
              <a:ln>
                <a:solidFill>
                  <a:schemeClr val="accent2">
                    <a:lumMod val="60000"/>
                    <a:lumOff val="40000"/>
                    <a:alpha val="0"/>
                  </a:schemeClr>
                </a:solidFill>
              </a:ln>
              <a:solidFill>
                <a:srgbClr val="08D68E"/>
              </a:solidFill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9949036" y="5280377"/>
            <a:ext cx="1934133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000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굴림" pitchFamily="34" charset="0"/>
              </a:rPr>
              <a:t>DB</a:t>
            </a:r>
            <a:endParaRPr lang="en-US" dirty="0">
              <a:ln>
                <a:solidFill>
                  <a:schemeClr val="accent2">
                    <a:lumMod val="60000"/>
                    <a:lumOff val="40000"/>
                    <a:alpha val="0"/>
                  </a:schemeClr>
                </a:solidFill>
              </a:ln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10656761" y="6814363"/>
            <a:ext cx="2157143" cy="6309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500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08D68E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  <a:cs typeface="굴림" pitchFamily="34" charset="0"/>
              </a:rPr>
              <a:t>이형찬</a:t>
            </a:r>
            <a:endParaRPr lang="en-US" dirty="0">
              <a:ln>
                <a:solidFill>
                  <a:schemeClr val="accent2">
                    <a:lumMod val="60000"/>
                    <a:lumOff val="40000"/>
                    <a:alpha val="0"/>
                  </a:schemeClr>
                </a:solidFill>
              </a:ln>
              <a:solidFill>
                <a:srgbClr val="08D68E"/>
              </a:solidFill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10700666" y="7361468"/>
            <a:ext cx="2214281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000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굴림" pitchFamily="34" charset="0"/>
              </a:rPr>
              <a:t>FE</a:t>
            </a:r>
            <a:endParaRPr lang="en-US" dirty="0">
              <a:ln>
                <a:solidFill>
                  <a:schemeClr val="accent2">
                    <a:lumMod val="60000"/>
                    <a:lumOff val="40000"/>
                    <a:alpha val="0"/>
                  </a:schemeClr>
                </a:solidFill>
              </a:ln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14052040" y="2642039"/>
            <a:ext cx="2157143" cy="6309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500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08D68E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  <a:cs typeface="굴림" pitchFamily="34" charset="0"/>
              </a:rPr>
              <a:t>문준수</a:t>
            </a:r>
            <a:endParaRPr lang="en-US" dirty="0">
              <a:ln>
                <a:solidFill>
                  <a:schemeClr val="accent2">
                    <a:lumMod val="60000"/>
                    <a:lumOff val="40000"/>
                    <a:alpha val="0"/>
                  </a:schemeClr>
                </a:solidFill>
              </a:ln>
              <a:solidFill>
                <a:srgbClr val="08D68E"/>
              </a:solidFill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14061564" y="3181229"/>
            <a:ext cx="2214281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000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굴림" pitchFamily="34" charset="0"/>
              </a:rPr>
              <a:t>AI</a:t>
            </a:r>
            <a:endParaRPr lang="en-US" dirty="0">
              <a:ln>
                <a:solidFill>
                  <a:schemeClr val="accent2">
                    <a:lumMod val="60000"/>
                    <a:lumOff val="40000"/>
                    <a:alpha val="0"/>
                  </a:schemeClr>
                </a:solidFill>
              </a:ln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pic>
        <p:nvPicPr>
          <p:cNvPr id="83" name="그림 82">
            <a:extLst>
              <a:ext uri="{FF2B5EF4-FFF2-40B4-BE49-F238E27FC236}">
                <a16:creationId xmlns:a16="http://schemas.microsoft.com/office/drawing/2014/main" id="{F5EE4163-2C03-42E0-9D78-D61796CBC261}"/>
              </a:ext>
            </a:extLst>
          </p:cNvPr>
          <p:cNvPicPr>
            <a:picLocks/>
          </p:cNvPicPr>
          <p:nvPr/>
        </p:nvPicPr>
        <p:blipFill>
          <a:blip r:embed="rId8"/>
          <a:srcRect l="80662" t="44608" r="6424" b="38484"/>
          <a:stretch>
            <a:fillRect/>
          </a:stretch>
        </p:blipFill>
        <p:spPr>
          <a:xfrm>
            <a:off x="11488824" y="4357372"/>
            <a:ext cx="1659600" cy="1659600"/>
          </a:xfrm>
          <a:custGeom>
            <a:avLst/>
            <a:gdLst>
              <a:gd name="connsiteX0" fmla="*/ 805016 w 1610032"/>
              <a:gd name="connsiteY0" fmla="*/ 0 h 1581032"/>
              <a:gd name="connsiteX1" fmla="*/ 1610032 w 1610032"/>
              <a:gd name="connsiteY1" fmla="*/ 790516 h 1581032"/>
              <a:gd name="connsiteX2" fmla="*/ 805016 w 1610032"/>
              <a:gd name="connsiteY2" fmla="*/ 1581032 h 1581032"/>
              <a:gd name="connsiteX3" fmla="*/ 0 w 1610032"/>
              <a:gd name="connsiteY3" fmla="*/ 790516 h 1581032"/>
              <a:gd name="connsiteX4" fmla="*/ 805016 w 1610032"/>
              <a:gd name="connsiteY4" fmla="*/ 0 h 1581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0032" h="1581032">
                <a:moveTo>
                  <a:pt x="805016" y="0"/>
                </a:moveTo>
                <a:cubicBezTo>
                  <a:pt x="1249614" y="0"/>
                  <a:pt x="1610032" y="353926"/>
                  <a:pt x="1610032" y="790516"/>
                </a:cubicBezTo>
                <a:cubicBezTo>
                  <a:pt x="1610032" y="1227106"/>
                  <a:pt x="1249614" y="1581032"/>
                  <a:pt x="805016" y="1581032"/>
                </a:cubicBezTo>
                <a:cubicBezTo>
                  <a:pt x="360418" y="1581032"/>
                  <a:pt x="0" y="1227106"/>
                  <a:pt x="0" y="790516"/>
                </a:cubicBezTo>
                <a:cubicBezTo>
                  <a:pt x="0" y="353926"/>
                  <a:pt x="360418" y="0"/>
                  <a:pt x="805016" y="0"/>
                </a:cubicBezTo>
                <a:close/>
              </a:path>
            </a:pathLst>
          </a:custGeom>
        </p:spPr>
      </p:pic>
      <p:sp>
        <p:nvSpPr>
          <p:cNvPr id="40" name="Object 40"/>
          <p:cNvSpPr txBox="1"/>
          <p:nvPr/>
        </p:nvSpPr>
        <p:spPr>
          <a:xfrm>
            <a:off x="13282339" y="4677886"/>
            <a:ext cx="2157143" cy="6309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500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08D68E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  <a:cs typeface="굴림" pitchFamily="34" charset="0"/>
              </a:rPr>
              <a:t>김현수</a:t>
            </a:r>
            <a:endParaRPr lang="en-US" dirty="0">
              <a:ln>
                <a:solidFill>
                  <a:schemeClr val="accent2">
                    <a:lumMod val="60000"/>
                    <a:lumOff val="40000"/>
                    <a:alpha val="0"/>
                  </a:schemeClr>
                </a:solidFill>
              </a:ln>
              <a:solidFill>
                <a:srgbClr val="08D68E"/>
              </a:solidFill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13301663" y="5249733"/>
            <a:ext cx="2214281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000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굴림" pitchFamily="34" charset="0"/>
              </a:rPr>
              <a:t>BE</a:t>
            </a:r>
            <a:endParaRPr lang="en-US" dirty="0">
              <a:ln>
                <a:solidFill>
                  <a:schemeClr val="accent2">
                    <a:lumMod val="60000"/>
                    <a:lumOff val="40000"/>
                    <a:alpha val="0"/>
                  </a:schemeClr>
                </a:solidFill>
              </a:ln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14023594" y="6832207"/>
            <a:ext cx="2157143" cy="6309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500" dirty="0" err="1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08D68E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정주원</a:t>
            </a:r>
            <a:endParaRPr lang="en-US" sz="3500" dirty="0">
              <a:ln>
                <a:solidFill>
                  <a:schemeClr val="accent2">
                    <a:lumMod val="60000"/>
                    <a:lumOff val="40000"/>
                    <a:alpha val="0"/>
                  </a:schemeClr>
                </a:solidFill>
              </a:ln>
              <a:solidFill>
                <a:srgbClr val="08D68E"/>
              </a:solidFill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14045788" y="7376782"/>
            <a:ext cx="2378577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000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굴림" pitchFamily="34" charset="0"/>
              </a:rPr>
              <a:t>FE</a:t>
            </a:r>
            <a:endParaRPr lang="en-US" dirty="0">
              <a:ln>
                <a:solidFill>
                  <a:schemeClr val="accent2">
                    <a:lumMod val="60000"/>
                    <a:lumOff val="40000"/>
                    <a:alpha val="0"/>
                  </a:schemeClr>
                </a:solidFill>
              </a:ln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pic>
        <p:nvPicPr>
          <p:cNvPr id="68" name="그림 67">
            <a:extLst>
              <a:ext uri="{FF2B5EF4-FFF2-40B4-BE49-F238E27FC236}">
                <a16:creationId xmlns:a16="http://schemas.microsoft.com/office/drawing/2014/main" id="{3C5BDDD7-0661-4026-A6CD-7A363F4AB1D5}"/>
              </a:ext>
            </a:extLst>
          </p:cNvPr>
          <p:cNvPicPr>
            <a:picLocks/>
          </p:cNvPicPr>
          <p:nvPr/>
        </p:nvPicPr>
        <p:blipFill>
          <a:blip r:embed="rId8"/>
          <a:srcRect l="11434" t="40115" r="75653" b="42977"/>
          <a:stretch>
            <a:fillRect/>
          </a:stretch>
        </p:blipFill>
        <p:spPr>
          <a:xfrm>
            <a:off x="14788977" y="4360752"/>
            <a:ext cx="1659600" cy="1659600"/>
          </a:xfrm>
          <a:custGeom>
            <a:avLst/>
            <a:gdLst>
              <a:gd name="connsiteX0" fmla="*/ 805016 w 1610032"/>
              <a:gd name="connsiteY0" fmla="*/ 0 h 1581032"/>
              <a:gd name="connsiteX1" fmla="*/ 1610032 w 1610032"/>
              <a:gd name="connsiteY1" fmla="*/ 790516 h 1581032"/>
              <a:gd name="connsiteX2" fmla="*/ 805016 w 1610032"/>
              <a:gd name="connsiteY2" fmla="*/ 1581032 h 1581032"/>
              <a:gd name="connsiteX3" fmla="*/ 0 w 1610032"/>
              <a:gd name="connsiteY3" fmla="*/ 790516 h 1581032"/>
              <a:gd name="connsiteX4" fmla="*/ 805016 w 1610032"/>
              <a:gd name="connsiteY4" fmla="*/ 0 h 1581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0032" h="1581032">
                <a:moveTo>
                  <a:pt x="805016" y="0"/>
                </a:moveTo>
                <a:cubicBezTo>
                  <a:pt x="1249614" y="0"/>
                  <a:pt x="1610032" y="353926"/>
                  <a:pt x="1610032" y="790516"/>
                </a:cubicBezTo>
                <a:cubicBezTo>
                  <a:pt x="1610032" y="1227106"/>
                  <a:pt x="1249614" y="1581032"/>
                  <a:pt x="805016" y="1581032"/>
                </a:cubicBezTo>
                <a:cubicBezTo>
                  <a:pt x="360418" y="1581032"/>
                  <a:pt x="0" y="1227106"/>
                  <a:pt x="0" y="790516"/>
                </a:cubicBezTo>
                <a:cubicBezTo>
                  <a:pt x="0" y="353926"/>
                  <a:pt x="360418" y="0"/>
                  <a:pt x="805016" y="0"/>
                </a:cubicBezTo>
                <a:close/>
              </a:path>
            </a:pathLst>
          </a:custGeom>
        </p:spPr>
      </p:pic>
      <p:sp>
        <p:nvSpPr>
          <p:cNvPr id="42" name="Object 42"/>
          <p:cNvSpPr txBox="1"/>
          <p:nvPr/>
        </p:nvSpPr>
        <p:spPr>
          <a:xfrm>
            <a:off x="16606769" y="4677886"/>
            <a:ext cx="2157143" cy="6309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500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08D68E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  <a:cs typeface="굴림" pitchFamily="34" charset="0"/>
              </a:rPr>
              <a:t>박동주</a:t>
            </a:r>
            <a:endParaRPr lang="en-US" dirty="0">
              <a:ln>
                <a:solidFill>
                  <a:schemeClr val="accent2">
                    <a:lumMod val="60000"/>
                    <a:lumOff val="40000"/>
                    <a:alpha val="0"/>
                  </a:schemeClr>
                </a:solidFill>
              </a:ln>
              <a:solidFill>
                <a:srgbClr val="08D68E"/>
              </a:solidFill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16606769" y="5217076"/>
            <a:ext cx="2214281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000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굴림" pitchFamily="34" charset="0"/>
              </a:rPr>
              <a:t>BE</a:t>
            </a:r>
            <a:endParaRPr lang="en-US" dirty="0">
              <a:ln>
                <a:solidFill>
                  <a:schemeClr val="accent2">
                    <a:lumMod val="60000"/>
                    <a:lumOff val="40000"/>
                    <a:alpha val="0"/>
                  </a:schemeClr>
                </a:solidFill>
              </a:ln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2BC1D46-D82F-42FB-B6F9-7C5911D8BB7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0755" y="2642039"/>
            <a:ext cx="6905714" cy="5179285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7684DA9D-6BCB-40B6-A2AF-678A1D4DB97E}"/>
              </a:ext>
            </a:extLst>
          </p:cNvPr>
          <p:cNvSpPr txBox="1"/>
          <p:nvPr/>
        </p:nvSpPr>
        <p:spPr>
          <a:xfrm>
            <a:off x="17986314" y="991643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solidFill>
                  <a:schemeClr val="bg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1</a:t>
            </a:r>
            <a:endParaRPr lang="ko-KR" altLang="en-US" dirty="0">
              <a:solidFill>
                <a:schemeClr val="bg1"/>
              </a:solidFill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그룹 1001">
            <a:extLst>
              <a:ext uri="{FF2B5EF4-FFF2-40B4-BE49-F238E27FC236}">
                <a16:creationId xmlns:a16="http://schemas.microsoft.com/office/drawing/2014/main" id="{858B51D8-1A2E-4897-8C44-2F45BB2F4973}"/>
              </a:ext>
            </a:extLst>
          </p:cNvPr>
          <p:cNvGrpSpPr/>
          <p:nvPr/>
        </p:nvGrpSpPr>
        <p:grpSpPr>
          <a:xfrm>
            <a:off x="-1788719" y="6998309"/>
            <a:ext cx="6817816" cy="8469337"/>
            <a:chOff x="-1788719" y="6998309"/>
            <a:chExt cx="6817816" cy="8469337"/>
          </a:xfrm>
        </p:grpSpPr>
        <p:pic>
          <p:nvPicPr>
            <p:cNvPr id="50" name="Object 3">
              <a:extLst>
                <a:ext uri="{FF2B5EF4-FFF2-40B4-BE49-F238E27FC236}">
                  <a16:creationId xmlns:a16="http://schemas.microsoft.com/office/drawing/2014/main" id="{C9AD6E95-2294-4878-9426-CAC6AFBAD5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340000">
              <a:off x="-5197627" y="2763640"/>
              <a:ext cx="13635633" cy="16938674"/>
            </a:xfrm>
            <a:prstGeom prst="rect">
              <a:avLst/>
            </a:prstGeom>
          </p:spPr>
        </p:pic>
        <p:pic>
          <p:nvPicPr>
            <p:cNvPr id="51" name="Object 4">
              <a:extLst>
                <a:ext uri="{FF2B5EF4-FFF2-40B4-BE49-F238E27FC236}">
                  <a16:creationId xmlns:a16="http://schemas.microsoft.com/office/drawing/2014/main" id="{D83BCCE0-03EF-495A-882B-B29225E880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340000">
              <a:off x="-1788719" y="6998309"/>
              <a:ext cx="6817816" cy="8469337"/>
            </a:xfrm>
            <a:prstGeom prst="rect">
              <a:avLst/>
            </a:prstGeom>
          </p:spPr>
        </p:pic>
      </p:grpSp>
      <p:grpSp>
        <p:nvGrpSpPr>
          <p:cNvPr id="52" name="그룹 1002">
            <a:extLst>
              <a:ext uri="{FF2B5EF4-FFF2-40B4-BE49-F238E27FC236}">
                <a16:creationId xmlns:a16="http://schemas.microsoft.com/office/drawing/2014/main" id="{726D6608-8487-46A4-9823-90D88CB6C9C4}"/>
              </a:ext>
            </a:extLst>
          </p:cNvPr>
          <p:cNvGrpSpPr/>
          <p:nvPr/>
        </p:nvGrpSpPr>
        <p:grpSpPr>
          <a:xfrm>
            <a:off x="13475648" y="-2515017"/>
            <a:ext cx="9245549" cy="6658191"/>
            <a:chOff x="13475648" y="-2515017"/>
            <a:chExt cx="9245549" cy="6658191"/>
          </a:xfrm>
        </p:grpSpPr>
        <p:grpSp>
          <p:nvGrpSpPr>
            <p:cNvPr id="53" name="그룹 1003">
              <a:extLst>
                <a:ext uri="{FF2B5EF4-FFF2-40B4-BE49-F238E27FC236}">
                  <a16:creationId xmlns:a16="http://schemas.microsoft.com/office/drawing/2014/main" id="{F32E396C-C7E4-40CF-89B8-1AB578A0FA94}"/>
                </a:ext>
              </a:extLst>
            </p:cNvPr>
            <p:cNvGrpSpPr/>
            <p:nvPr/>
          </p:nvGrpSpPr>
          <p:grpSpPr>
            <a:xfrm>
              <a:off x="15724698" y="-3198408"/>
              <a:ext cx="6192704" cy="7692800"/>
              <a:chOff x="15724698" y="-3198408"/>
              <a:chExt cx="6192704" cy="7692800"/>
            </a:xfrm>
          </p:grpSpPr>
          <p:pic>
            <p:nvPicPr>
              <p:cNvPr id="57" name="Object 8">
                <a:extLst>
                  <a:ext uri="{FF2B5EF4-FFF2-40B4-BE49-F238E27FC236}">
                    <a16:creationId xmlns:a16="http://schemas.microsoft.com/office/drawing/2014/main" id="{C4801E5D-B35A-47EE-940D-C24C6AEE58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5340000">
                <a:off x="12628346" y="-7044808"/>
                <a:ext cx="12385408" cy="15385600"/>
              </a:xfrm>
              <a:prstGeom prst="rect">
                <a:avLst/>
              </a:prstGeom>
            </p:spPr>
          </p:pic>
          <p:pic>
            <p:nvPicPr>
              <p:cNvPr id="58" name="Object 9">
                <a:extLst>
                  <a:ext uri="{FF2B5EF4-FFF2-40B4-BE49-F238E27FC236}">
                    <a16:creationId xmlns:a16="http://schemas.microsoft.com/office/drawing/2014/main" id="{C18AEB17-3626-49BD-AB23-432D57C2C5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5340000">
                <a:off x="15724698" y="-3198408"/>
                <a:ext cx="6192704" cy="7692800"/>
              </a:xfrm>
              <a:prstGeom prst="rect">
                <a:avLst/>
              </a:prstGeom>
            </p:spPr>
          </p:pic>
        </p:grpSp>
        <p:grpSp>
          <p:nvGrpSpPr>
            <p:cNvPr id="54" name="그룹 1004">
              <a:extLst>
                <a:ext uri="{FF2B5EF4-FFF2-40B4-BE49-F238E27FC236}">
                  <a16:creationId xmlns:a16="http://schemas.microsoft.com/office/drawing/2014/main" id="{B8D29ACA-21C7-402B-A34C-E63CA4DC1459}"/>
                </a:ext>
              </a:extLst>
            </p:cNvPr>
            <p:cNvGrpSpPr/>
            <p:nvPr/>
          </p:nvGrpSpPr>
          <p:grpSpPr>
            <a:xfrm>
              <a:off x="13962383" y="-2410227"/>
              <a:ext cx="6058514" cy="7031984"/>
              <a:chOff x="13962383" y="-2410227"/>
              <a:chExt cx="6058514" cy="7031984"/>
            </a:xfrm>
          </p:grpSpPr>
          <p:pic>
            <p:nvPicPr>
              <p:cNvPr id="55" name="Object 12">
                <a:extLst>
                  <a:ext uri="{FF2B5EF4-FFF2-40B4-BE49-F238E27FC236}">
                    <a16:creationId xmlns:a16="http://schemas.microsoft.com/office/drawing/2014/main" id="{F71801A7-C535-4B89-AA67-3468D884C7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6200000">
                <a:off x="10933126" y="-5926220"/>
                <a:ext cx="12117028" cy="14063969"/>
              </a:xfrm>
              <a:prstGeom prst="rect">
                <a:avLst/>
              </a:prstGeom>
            </p:spPr>
          </p:pic>
          <p:pic>
            <p:nvPicPr>
              <p:cNvPr id="56" name="Object 13">
                <a:extLst>
                  <a:ext uri="{FF2B5EF4-FFF2-40B4-BE49-F238E27FC236}">
                    <a16:creationId xmlns:a16="http://schemas.microsoft.com/office/drawing/2014/main" id="{71450BE7-EDB1-4FCC-80F5-2280EEFDDD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6200000">
                <a:off x="13962383" y="-2410227"/>
                <a:ext cx="6058514" cy="7031984"/>
              </a:xfrm>
              <a:prstGeom prst="rect">
                <a:avLst/>
              </a:prstGeom>
            </p:spPr>
          </p:pic>
        </p:grpSp>
      </p:grpSp>
      <p:pic>
        <p:nvPicPr>
          <p:cNvPr id="4" name="Object 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56658" y="2539978"/>
            <a:ext cx="5043391" cy="5796265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432867" y="6707196"/>
            <a:ext cx="4490967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200" kern="0" spc="-100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  <a:cs typeface="굴림" pitchFamily="34" charset="0"/>
              </a:rPr>
              <a:t>결측치 처리</a:t>
            </a:r>
            <a:endParaRPr lang="en-US" sz="2000" dirty="0">
              <a:ln>
                <a:solidFill>
                  <a:schemeClr val="accent2">
                    <a:lumMod val="60000"/>
                    <a:lumOff val="40000"/>
                    <a:alpha val="0"/>
                  </a:schemeClr>
                </a:solidFill>
              </a:ln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21307" y="7373549"/>
            <a:ext cx="6514101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kern="0" spc="-100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굴림" pitchFamily="34" charset="0"/>
              </a:rPr>
              <a:t>비어 있는 값,  의미 없는 값 처리</a:t>
            </a:r>
            <a:endParaRPr lang="en-US" sz="1600" dirty="0">
              <a:ln>
                <a:solidFill>
                  <a:schemeClr val="accent2">
                    <a:lumMod val="60000"/>
                    <a:lumOff val="40000"/>
                    <a:alpha val="0"/>
                  </a:schemeClr>
                </a:solidFill>
              </a:ln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1350518" y="2706895"/>
            <a:ext cx="4655672" cy="3605495"/>
            <a:chOff x="1350518" y="3501908"/>
            <a:chExt cx="4655672" cy="360549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50518" y="3501908"/>
              <a:ext cx="4655672" cy="3605495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624742" y="2539978"/>
            <a:ext cx="5043391" cy="5796265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6900953" y="6707196"/>
            <a:ext cx="4490967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200" kern="0" spc="-100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  <a:cs typeface="굴림" pitchFamily="34" charset="0"/>
              </a:rPr>
              <a:t>자연어 처리</a:t>
            </a:r>
            <a:endParaRPr lang="en-US" sz="2000" dirty="0">
              <a:ln>
                <a:solidFill>
                  <a:schemeClr val="accent2">
                    <a:lumMod val="60000"/>
                    <a:lumOff val="40000"/>
                    <a:alpha val="0"/>
                  </a:schemeClr>
                </a:solidFill>
              </a:ln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889383" y="7373549"/>
            <a:ext cx="6514101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kern="0" spc="-100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굴림" pitchFamily="34" charset="0"/>
              </a:rPr>
              <a:t>중요 단어 뽑아서 학습 데이터로 제작</a:t>
            </a:r>
            <a:endParaRPr lang="en-US" sz="1600" dirty="0">
              <a:ln>
                <a:solidFill>
                  <a:schemeClr val="accent2">
                    <a:lumMod val="60000"/>
                    <a:lumOff val="40000"/>
                    <a:alpha val="0"/>
                  </a:schemeClr>
                </a:solidFill>
              </a:ln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grpSp>
        <p:nvGrpSpPr>
          <p:cNvPr id="1004" name="그룹 1004"/>
          <p:cNvGrpSpPr/>
          <p:nvPr/>
        </p:nvGrpSpPr>
        <p:grpSpPr>
          <a:xfrm>
            <a:off x="6818601" y="2706895"/>
            <a:ext cx="4655672" cy="3605495"/>
            <a:chOff x="6818601" y="3501908"/>
            <a:chExt cx="4655672" cy="360549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818601" y="3501908"/>
              <a:ext cx="4655672" cy="3605495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092825" y="2539978"/>
            <a:ext cx="5043391" cy="5796265"/>
          </a:xfrm>
          <a:prstGeom prst="rect">
            <a:avLst/>
          </a:prstGeom>
        </p:spPr>
      </p:pic>
      <p:sp>
        <p:nvSpPr>
          <p:cNvPr id="24" name="Object 24"/>
          <p:cNvSpPr txBox="1"/>
          <p:nvPr/>
        </p:nvSpPr>
        <p:spPr>
          <a:xfrm>
            <a:off x="12369029" y="6707196"/>
            <a:ext cx="4490967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200" kern="0" spc="-100" dirty="0" err="1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  <a:cs typeface="굴림" pitchFamily="34" charset="0"/>
              </a:rPr>
              <a:t>새로운</a:t>
            </a:r>
            <a:r>
              <a:rPr lang="en-US" sz="3200" kern="0" spc="-100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  <a:cs typeface="굴림" pitchFamily="34" charset="0"/>
              </a:rPr>
              <a:t> </a:t>
            </a:r>
            <a:r>
              <a:rPr lang="ko-KR" altLang="en-US" sz="3200" kern="0" spc="-100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  <a:cs typeface="굴림" pitchFamily="34" charset="0"/>
              </a:rPr>
              <a:t>변수</a:t>
            </a:r>
            <a:r>
              <a:rPr lang="en-US" sz="3200" kern="0" spc="-100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  <a:cs typeface="굴림" pitchFamily="34" charset="0"/>
              </a:rPr>
              <a:t> 제작</a:t>
            </a:r>
            <a:endParaRPr lang="en-US" sz="2000" dirty="0">
              <a:ln>
                <a:solidFill>
                  <a:schemeClr val="accent2">
                    <a:lumMod val="60000"/>
                    <a:lumOff val="40000"/>
                    <a:alpha val="0"/>
                  </a:schemeClr>
                </a:solidFill>
              </a:ln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1357459" y="7373549"/>
            <a:ext cx="6514101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kern="0" spc="-100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굴림" pitchFamily="34" charset="0"/>
              </a:rPr>
              <a:t>새로운 학습 데이터와 예측 데이터 추가</a:t>
            </a:r>
            <a:endParaRPr lang="en-US" sz="1600" dirty="0">
              <a:ln>
                <a:solidFill>
                  <a:schemeClr val="accent2">
                    <a:lumMod val="60000"/>
                    <a:lumOff val="40000"/>
                    <a:alpha val="0"/>
                  </a:schemeClr>
                </a:solidFill>
              </a:ln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grpSp>
        <p:nvGrpSpPr>
          <p:cNvPr id="1006" name="그룹 1006"/>
          <p:cNvGrpSpPr/>
          <p:nvPr/>
        </p:nvGrpSpPr>
        <p:grpSpPr>
          <a:xfrm>
            <a:off x="12286684" y="2706895"/>
            <a:ext cx="4655672" cy="3605495"/>
            <a:chOff x="12286684" y="3501908"/>
            <a:chExt cx="4655672" cy="3605495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286684" y="3501908"/>
              <a:ext cx="4655672" cy="3605495"/>
            </a:xfrm>
            <a:prstGeom prst="rect">
              <a:avLst/>
            </a:prstGeom>
          </p:spPr>
        </p:pic>
      </p:grpSp>
      <p:sp>
        <p:nvSpPr>
          <p:cNvPr id="29" name="Object 29"/>
          <p:cNvSpPr txBox="1"/>
          <p:nvPr/>
        </p:nvSpPr>
        <p:spPr>
          <a:xfrm>
            <a:off x="3461728" y="1405810"/>
            <a:ext cx="11362261" cy="127727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7700" kern="0" spc="-400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LG Smart UI Regular" panose="020B0500000101010101" pitchFamily="50" charset="-127"/>
                <a:cs typeface="굴림" pitchFamily="34" charset="0"/>
              </a:rPr>
              <a:t>데이터 전처리</a:t>
            </a:r>
            <a:endParaRPr lang="en-US" dirty="0">
              <a:ln>
                <a:solidFill>
                  <a:schemeClr val="accent2">
                    <a:lumMod val="60000"/>
                    <a:lumOff val="40000"/>
                    <a:alpha val="0"/>
                  </a:schemeClr>
                </a:solidFill>
              </a:ln>
            </a:endParaRPr>
          </a:p>
        </p:txBody>
      </p:sp>
      <p:sp>
        <p:nvSpPr>
          <p:cNvPr id="35" name="Object 2">
            <a:extLst>
              <a:ext uri="{FF2B5EF4-FFF2-40B4-BE49-F238E27FC236}">
                <a16:creationId xmlns:a16="http://schemas.microsoft.com/office/drawing/2014/main" id="{6960B07C-BE8A-4DA6-8356-D165DC296AC3}"/>
              </a:ext>
            </a:extLst>
          </p:cNvPr>
          <p:cNvSpPr txBox="1"/>
          <p:nvPr/>
        </p:nvSpPr>
        <p:spPr>
          <a:xfrm>
            <a:off x="3177952" y="673977"/>
            <a:ext cx="11777429" cy="132343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8000" kern="0" spc="-400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gradFill>
                  <a:gsLst>
                    <a:gs pos="0">
                      <a:srgbClr val="3B8ECE"/>
                    </a:gs>
                    <a:gs pos="72000">
                      <a:srgbClr val="08D68E"/>
                    </a:gs>
                    <a:gs pos="100000">
                      <a:srgbClr val="08D68E"/>
                    </a:gs>
                  </a:gsLst>
                  <a:lin ang="8100000" scaled="0"/>
                </a:gradFill>
                <a:latin typeface="LG Smart UI Bold" panose="020B0800000101010101" pitchFamily="50" charset="-127"/>
                <a:ea typeface="LG Smart UI Bold" panose="020B0800000101010101" pitchFamily="50" charset="-127"/>
                <a:cs typeface="굴림" pitchFamily="34" charset="0"/>
              </a:rPr>
              <a:t>데이터 </a:t>
            </a:r>
            <a:r>
              <a:rPr lang="ko-KR" altLang="en-US" sz="8000" kern="0" spc="-400" dirty="0" err="1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gradFill>
                  <a:gsLst>
                    <a:gs pos="0">
                      <a:srgbClr val="3B8ECE"/>
                    </a:gs>
                    <a:gs pos="72000">
                      <a:srgbClr val="08D68E"/>
                    </a:gs>
                    <a:gs pos="100000">
                      <a:srgbClr val="08D68E"/>
                    </a:gs>
                  </a:gsLst>
                  <a:lin ang="8100000" scaled="0"/>
                </a:gradFill>
                <a:latin typeface="LG Smart UI Bold" panose="020B0800000101010101" pitchFamily="50" charset="-127"/>
                <a:ea typeface="LG Smart UI Bold" panose="020B0800000101010101" pitchFamily="50" charset="-127"/>
                <a:cs typeface="굴림" pitchFamily="34" charset="0"/>
              </a:rPr>
              <a:t>전처리</a:t>
            </a:r>
            <a:endParaRPr lang="en-US" dirty="0">
              <a:ln>
                <a:solidFill>
                  <a:schemeClr val="accent2">
                    <a:lumMod val="60000"/>
                    <a:lumOff val="40000"/>
                    <a:alpha val="0"/>
                  </a:schemeClr>
                </a:solidFill>
              </a:ln>
              <a:gradFill>
                <a:gsLst>
                  <a:gs pos="0">
                    <a:srgbClr val="3B8ECE"/>
                  </a:gs>
                  <a:gs pos="72000">
                    <a:srgbClr val="08D68E"/>
                  </a:gs>
                  <a:gs pos="100000">
                    <a:srgbClr val="08D68E"/>
                  </a:gs>
                </a:gsLst>
                <a:lin ang="8100000" scaled="0"/>
              </a:gradFill>
              <a:latin typeface="LG Smart UI Bold" panose="020B0800000101010101" pitchFamily="50" charset="-127"/>
              <a:ea typeface="LG Smart UI Bold" panose="020B0800000101010101" pitchFamily="50" charset="-127"/>
              <a:cs typeface="Calibri"/>
            </a:endParaRPr>
          </a:p>
        </p:txBody>
      </p:sp>
      <p:sp>
        <p:nvSpPr>
          <p:cNvPr id="36" name="Object 3">
            <a:extLst>
              <a:ext uri="{FF2B5EF4-FFF2-40B4-BE49-F238E27FC236}">
                <a16:creationId xmlns:a16="http://schemas.microsoft.com/office/drawing/2014/main" id="{8A2C31F1-2B2B-4671-AE39-F3637D404D80}"/>
              </a:ext>
            </a:extLst>
          </p:cNvPr>
          <p:cNvSpPr txBox="1"/>
          <p:nvPr/>
        </p:nvSpPr>
        <p:spPr>
          <a:xfrm>
            <a:off x="1315157" y="837196"/>
            <a:ext cx="6832545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200" kern="0" spc="-400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굴림" pitchFamily="34" charset="0"/>
              </a:rPr>
              <a:t> AI </a:t>
            </a:r>
            <a:r>
              <a:rPr lang="ko-KR" altLang="en-US" sz="3200" kern="0" spc="-400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굴림" pitchFamily="34" charset="0"/>
              </a:rPr>
              <a:t>설계</a:t>
            </a:r>
            <a:endParaRPr lang="en-US" sz="3600" dirty="0">
              <a:ln>
                <a:solidFill>
                  <a:schemeClr val="accent2">
                    <a:lumMod val="60000"/>
                    <a:lumOff val="40000"/>
                    <a:alpha val="0"/>
                  </a:schemeClr>
                </a:solidFill>
              </a:ln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pic>
        <p:nvPicPr>
          <p:cNvPr id="39" name="그림 9">
            <a:extLst>
              <a:ext uri="{FF2B5EF4-FFF2-40B4-BE49-F238E27FC236}">
                <a16:creationId xmlns:a16="http://schemas.microsoft.com/office/drawing/2014/main" id="{A08D1429-F786-418C-AE66-DA692F4267C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8623" y="808567"/>
            <a:ext cx="626534" cy="612423"/>
          </a:xfrm>
          <a:prstGeom prst="rect">
            <a:avLst/>
          </a:prstGeom>
        </p:spPr>
      </p:pic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A5F29A83-3C2F-4485-A20F-9E3B9DD122B2}"/>
              </a:ext>
            </a:extLst>
          </p:cNvPr>
          <p:cNvCxnSpPr>
            <a:cxnSpLocks/>
          </p:cNvCxnSpPr>
          <p:nvPr/>
        </p:nvCxnSpPr>
        <p:spPr>
          <a:xfrm>
            <a:off x="1156658" y="6412787"/>
            <a:ext cx="15979558" cy="0"/>
          </a:xfrm>
          <a:prstGeom prst="line">
            <a:avLst/>
          </a:prstGeom>
          <a:ln w="571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그룹 1007">
            <a:extLst>
              <a:ext uri="{FF2B5EF4-FFF2-40B4-BE49-F238E27FC236}">
                <a16:creationId xmlns:a16="http://schemas.microsoft.com/office/drawing/2014/main" id="{06201850-D91C-4977-B809-C7F2C06508B5}"/>
              </a:ext>
            </a:extLst>
          </p:cNvPr>
          <p:cNvGrpSpPr/>
          <p:nvPr/>
        </p:nvGrpSpPr>
        <p:grpSpPr>
          <a:xfrm>
            <a:off x="5002777" y="9061677"/>
            <a:ext cx="8277794" cy="642065"/>
            <a:chOff x="5438656" y="8158118"/>
            <a:chExt cx="8036992" cy="781182"/>
          </a:xfrm>
        </p:grpSpPr>
        <p:pic>
          <p:nvPicPr>
            <p:cNvPr id="46" name="Object 28">
              <a:extLst>
                <a:ext uri="{FF2B5EF4-FFF2-40B4-BE49-F238E27FC236}">
                  <a16:creationId xmlns:a16="http://schemas.microsoft.com/office/drawing/2014/main" id="{C8EB1C4A-9570-4BDD-B2CD-DAE27DBABD4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438656" y="8158118"/>
              <a:ext cx="8036992" cy="781182"/>
            </a:xfrm>
            <a:prstGeom prst="rect">
              <a:avLst/>
            </a:prstGeom>
          </p:spPr>
        </p:pic>
      </p:grpSp>
      <p:sp>
        <p:nvSpPr>
          <p:cNvPr id="47" name="Object 31">
            <a:extLst>
              <a:ext uri="{FF2B5EF4-FFF2-40B4-BE49-F238E27FC236}">
                <a16:creationId xmlns:a16="http://schemas.microsoft.com/office/drawing/2014/main" id="{831DB507-36D9-48D3-B839-FD643DA86867}"/>
              </a:ext>
            </a:extLst>
          </p:cNvPr>
          <p:cNvSpPr txBox="1"/>
          <p:nvPr/>
        </p:nvSpPr>
        <p:spPr>
          <a:xfrm>
            <a:off x="3016503" y="9125471"/>
            <a:ext cx="12274497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400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시계열 특성 </a:t>
            </a:r>
            <a:r>
              <a:rPr lang="en-US" sz="2400" dirty="0" err="1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고려</a:t>
            </a:r>
            <a:r>
              <a:rPr lang="en-US" dirty="0" err="1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를</a:t>
            </a:r>
            <a:r>
              <a:rPr lang="en-US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</a:t>
            </a:r>
            <a:r>
              <a:rPr lang="en-US" dirty="0" err="1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위해</a:t>
            </a:r>
            <a:r>
              <a:rPr lang="en-US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</a:t>
            </a:r>
            <a:r>
              <a:rPr lang="en-US" sz="2400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미래 </a:t>
            </a:r>
            <a:r>
              <a:rPr lang="en-US" sz="2400" dirty="0" err="1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데이터</a:t>
            </a:r>
            <a:r>
              <a:rPr lang="en-US" dirty="0" err="1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와</a:t>
            </a:r>
            <a:r>
              <a:rPr lang="en-US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</a:t>
            </a:r>
            <a:r>
              <a:rPr lang="en-US" sz="2400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학습 </a:t>
            </a:r>
            <a:r>
              <a:rPr lang="en-US" sz="2400" dirty="0" err="1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데이터</a:t>
            </a:r>
            <a:r>
              <a:rPr lang="en-US" dirty="0" err="1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를</a:t>
            </a:r>
            <a:r>
              <a:rPr lang="en-US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</a:t>
            </a:r>
            <a:r>
              <a:rPr lang="en-US" dirty="0" err="1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철저히</a:t>
            </a:r>
            <a:r>
              <a:rPr lang="en-US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</a:t>
            </a:r>
            <a:r>
              <a:rPr lang="en-US" sz="2400" dirty="0" err="1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분리</a:t>
            </a:r>
            <a:r>
              <a:rPr lang="en-US" sz="2400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!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F998B4C-AEA5-458F-8CA9-4327D6518917}"/>
              </a:ext>
            </a:extLst>
          </p:cNvPr>
          <p:cNvSpPr txBox="1"/>
          <p:nvPr/>
        </p:nvSpPr>
        <p:spPr>
          <a:xfrm>
            <a:off x="17856472" y="9916439"/>
            <a:ext cx="4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solidFill>
                  <a:schemeClr val="bg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19</a:t>
            </a:r>
            <a:endParaRPr lang="ko-KR" altLang="en-US" dirty="0">
              <a:solidFill>
                <a:schemeClr val="bg1"/>
              </a:solidFill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그룹 1001">
            <a:extLst>
              <a:ext uri="{FF2B5EF4-FFF2-40B4-BE49-F238E27FC236}">
                <a16:creationId xmlns:a16="http://schemas.microsoft.com/office/drawing/2014/main" id="{9BB2AD32-0552-40A0-BE77-313DED1EC246}"/>
              </a:ext>
            </a:extLst>
          </p:cNvPr>
          <p:cNvGrpSpPr/>
          <p:nvPr/>
        </p:nvGrpSpPr>
        <p:grpSpPr>
          <a:xfrm>
            <a:off x="-1788719" y="6998309"/>
            <a:ext cx="6817816" cy="8469337"/>
            <a:chOff x="-1788719" y="6998309"/>
            <a:chExt cx="6817816" cy="8469337"/>
          </a:xfrm>
        </p:grpSpPr>
        <p:pic>
          <p:nvPicPr>
            <p:cNvPr id="81" name="Object 3">
              <a:extLst>
                <a:ext uri="{FF2B5EF4-FFF2-40B4-BE49-F238E27FC236}">
                  <a16:creationId xmlns:a16="http://schemas.microsoft.com/office/drawing/2014/main" id="{F19AE8C9-82CC-49F1-B951-0DB6887995C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340000">
              <a:off x="-5197627" y="2763640"/>
              <a:ext cx="13635633" cy="16938674"/>
            </a:xfrm>
            <a:prstGeom prst="rect">
              <a:avLst/>
            </a:prstGeom>
          </p:spPr>
        </p:pic>
        <p:pic>
          <p:nvPicPr>
            <p:cNvPr id="82" name="Object 4">
              <a:extLst>
                <a:ext uri="{FF2B5EF4-FFF2-40B4-BE49-F238E27FC236}">
                  <a16:creationId xmlns:a16="http://schemas.microsoft.com/office/drawing/2014/main" id="{EE0C482D-0C4A-4B45-82A8-71724758245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340000">
              <a:off x="-1788719" y="6998309"/>
              <a:ext cx="6817816" cy="8469337"/>
            </a:xfrm>
            <a:prstGeom prst="rect">
              <a:avLst/>
            </a:prstGeom>
          </p:spPr>
        </p:pic>
      </p:grpSp>
      <p:grpSp>
        <p:nvGrpSpPr>
          <p:cNvPr id="83" name="그룹 1002">
            <a:extLst>
              <a:ext uri="{FF2B5EF4-FFF2-40B4-BE49-F238E27FC236}">
                <a16:creationId xmlns:a16="http://schemas.microsoft.com/office/drawing/2014/main" id="{E0CE5CF8-BA4F-4F85-83BC-8254BFF403BE}"/>
              </a:ext>
            </a:extLst>
          </p:cNvPr>
          <p:cNvGrpSpPr/>
          <p:nvPr/>
        </p:nvGrpSpPr>
        <p:grpSpPr>
          <a:xfrm>
            <a:off x="13475648" y="-2515017"/>
            <a:ext cx="9245549" cy="6658191"/>
            <a:chOff x="13475648" y="-2515017"/>
            <a:chExt cx="9245549" cy="6658191"/>
          </a:xfrm>
        </p:grpSpPr>
        <p:grpSp>
          <p:nvGrpSpPr>
            <p:cNvPr id="84" name="그룹 1003">
              <a:extLst>
                <a:ext uri="{FF2B5EF4-FFF2-40B4-BE49-F238E27FC236}">
                  <a16:creationId xmlns:a16="http://schemas.microsoft.com/office/drawing/2014/main" id="{AD8A10E6-ADAA-490D-A739-E6C7C4E3802C}"/>
                </a:ext>
              </a:extLst>
            </p:cNvPr>
            <p:cNvGrpSpPr/>
            <p:nvPr/>
          </p:nvGrpSpPr>
          <p:grpSpPr>
            <a:xfrm>
              <a:off x="15724698" y="-3198408"/>
              <a:ext cx="6192704" cy="7692800"/>
              <a:chOff x="15724698" y="-3198408"/>
              <a:chExt cx="6192704" cy="7692800"/>
            </a:xfrm>
          </p:grpSpPr>
          <p:pic>
            <p:nvPicPr>
              <p:cNvPr id="88" name="Object 8">
                <a:extLst>
                  <a:ext uri="{FF2B5EF4-FFF2-40B4-BE49-F238E27FC236}">
                    <a16:creationId xmlns:a16="http://schemas.microsoft.com/office/drawing/2014/main" id="{D64C6322-0A9D-45F8-A002-4AE36645A5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5340000">
                <a:off x="12628346" y="-7044808"/>
                <a:ext cx="12385408" cy="15385600"/>
              </a:xfrm>
              <a:prstGeom prst="rect">
                <a:avLst/>
              </a:prstGeom>
            </p:spPr>
          </p:pic>
          <p:pic>
            <p:nvPicPr>
              <p:cNvPr id="89" name="Object 9">
                <a:extLst>
                  <a:ext uri="{FF2B5EF4-FFF2-40B4-BE49-F238E27FC236}">
                    <a16:creationId xmlns:a16="http://schemas.microsoft.com/office/drawing/2014/main" id="{97ED19FD-6963-4C71-BCA7-3DC6926E83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5340000">
                <a:off x="15724698" y="-3198408"/>
                <a:ext cx="6192704" cy="7692800"/>
              </a:xfrm>
              <a:prstGeom prst="rect">
                <a:avLst/>
              </a:prstGeom>
            </p:spPr>
          </p:pic>
        </p:grpSp>
        <p:grpSp>
          <p:nvGrpSpPr>
            <p:cNvPr id="85" name="그룹 1004">
              <a:extLst>
                <a:ext uri="{FF2B5EF4-FFF2-40B4-BE49-F238E27FC236}">
                  <a16:creationId xmlns:a16="http://schemas.microsoft.com/office/drawing/2014/main" id="{7ADF4010-5952-460F-B41C-B2E9742818AE}"/>
                </a:ext>
              </a:extLst>
            </p:cNvPr>
            <p:cNvGrpSpPr/>
            <p:nvPr/>
          </p:nvGrpSpPr>
          <p:grpSpPr>
            <a:xfrm>
              <a:off x="13962383" y="-2410227"/>
              <a:ext cx="6058514" cy="7031984"/>
              <a:chOff x="13962383" y="-2410227"/>
              <a:chExt cx="6058514" cy="7031984"/>
            </a:xfrm>
          </p:grpSpPr>
          <p:pic>
            <p:nvPicPr>
              <p:cNvPr id="86" name="Object 12">
                <a:extLst>
                  <a:ext uri="{FF2B5EF4-FFF2-40B4-BE49-F238E27FC236}">
                    <a16:creationId xmlns:a16="http://schemas.microsoft.com/office/drawing/2014/main" id="{A427C9EF-5361-4B00-98C4-8B60F7BF47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6200000">
                <a:off x="10933126" y="-5926220"/>
                <a:ext cx="12117028" cy="14063969"/>
              </a:xfrm>
              <a:prstGeom prst="rect">
                <a:avLst/>
              </a:prstGeom>
            </p:spPr>
          </p:pic>
          <p:pic>
            <p:nvPicPr>
              <p:cNvPr id="87" name="Object 13">
                <a:extLst>
                  <a:ext uri="{FF2B5EF4-FFF2-40B4-BE49-F238E27FC236}">
                    <a16:creationId xmlns:a16="http://schemas.microsoft.com/office/drawing/2014/main" id="{941E9773-F409-4DFA-B62C-5B35D5EBF5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6200000">
                <a:off x="13962383" y="-2410227"/>
                <a:ext cx="6058514" cy="7031984"/>
              </a:xfrm>
              <a:prstGeom prst="rect">
                <a:avLst/>
              </a:prstGeom>
            </p:spPr>
          </p:pic>
        </p:grpSp>
      </p:grpSp>
      <p:sp>
        <p:nvSpPr>
          <p:cNvPr id="3" name="Object 3"/>
          <p:cNvSpPr txBox="1"/>
          <p:nvPr/>
        </p:nvSpPr>
        <p:spPr>
          <a:xfrm>
            <a:off x="421307" y="7976248"/>
            <a:ext cx="6514101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kern="0" spc="-100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굴림" pitchFamily="34" charset="0"/>
                <a:cs typeface="굴림" pitchFamily="34" charset="0"/>
              </a:rPr>
              <a:t>비어 있는 값,  의미 없는 값 처리</a:t>
            </a:r>
            <a:endParaRPr lang="en-US" dirty="0">
              <a:ln>
                <a:solidFill>
                  <a:schemeClr val="accent2">
                    <a:lumMod val="60000"/>
                    <a:lumOff val="40000"/>
                    <a:alpha val="0"/>
                  </a:schemeClr>
                </a:solidFill>
              </a:ln>
            </a:endParaRPr>
          </a:p>
        </p:txBody>
      </p:sp>
      <p:sp>
        <p:nvSpPr>
          <p:cNvPr id="29" name="Object 2">
            <a:extLst>
              <a:ext uri="{FF2B5EF4-FFF2-40B4-BE49-F238E27FC236}">
                <a16:creationId xmlns:a16="http://schemas.microsoft.com/office/drawing/2014/main" id="{D63E25B0-D9EA-4335-9E9E-2F9AFC69DE8E}"/>
              </a:ext>
            </a:extLst>
          </p:cNvPr>
          <p:cNvSpPr txBox="1"/>
          <p:nvPr/>
        </p:nvSpPr>
        <p:spPr>
          <a:xfrm>
            <a:off x="3177952" y="673977"/>
            <a:ext cx="11777429" cy="132343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8000" kern="0" spc="-400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gradFill>
                  <a:gsLst>
                    <a:gs pos="0">
                      <a:srgbClr val="3B8ECE"/>
                    </a:gs>
                    <a:gs pos="72000">
                      <a:srgbClr val="08D68E"/>
                    </a:gs>
                    <a:gs pos="100000">
                      <a:srgbClr val="08D68E"/>
                    </a:gs>
                  </a:gsLst>
                  <a:lin ang="8100000" scaled="0"/>
                </a:gradFill>
                <a:latin typeface="LG Smart UI Bold" panose="020B0800000101010101" pitchFamily="50" charset="-127"/>
                <a:ea typeface="LG Smart UI Bold" panose="020B0800000101010101" pitchFamily="50" charset="-127"/>
                <a:cs typeface="굴림" pitchFamily="34" charset="0"/>
              </a:rPr>
              <a:t>데이터 </a:t>
            </a:r>
            <a:r>
              <a:rPr lang="ko-KR" altLang="en-US" sz="8000" kern="0" spc="-400" dirty="0" err="1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gradFill>
                  <a:gsLst>
                    <a:gs pos="0">
                      <a:srgbClr val="3B8ECE"/>
                    </a:gs>
                    <a:gs pos="72000">
                      <a:srgbClr val="08D68E"/>
                    </a:gs>
                    <a:gs pos="100000">
                      <a:srgbClr val="08D68E"/>
                    </a:gs>
                  </a:gsLst>
                  <a:lin ang="8100000" scaled="0"/>
                </a:gradFill>
                <a:latin typeface="LG Smart UI Bold" panose="020B0800000101010101" pitchFamily="50" charset="-127"/>
                <a:ea typeface="LG Smart UI Bold" panose="020B0800000101010101" pitchFamily="50" charset="-127"/>
                <a:cs typeface="굴림" pitchFamily="34" charset="0"/>
              </a:rPr>
              <a:t>전처리</a:t>
            </a:r>
            <a:endParaRPr lang="en-US" dirty="0">
              <a:ln>
                <a:solidFill>
                  <a:schemeClr val="accent2">
                    <a:lumMod val="60000"/>
                    <a:lumOff val="40000"/>
                    <a:alpha val="0"/>
                  </a:schemeClr>
                </a:solidFill>
              </a:ln>
              <a:gradFill>
                <a:gsLst>
                  <a:gs pos="0">
                    <a:srgbClr val="3B8ECE"/>
                  </a:gs>
                  <a:gs pos="72000">
                    <a:srgbClr val="08D68E"/>
                  </a:gs>
                  <a:gs pos="100000">
                    <a:srgbClr val="08D68E"/>
                  </a:gs>
                </a:gsLst>
                <a:lin ang="8100000" scaled="0"/>
              </a:gradFill>
              <a:latin typeface="LG Smart UI Bold" panose="020B0800000101010101" pitchFamily="50" charset="-127"/>
              <a:ea typeface="LG Smart UI Bold" panose="020B0800000101010101" pitchFamily="50" charset="-127"/>
              <a:cs typeface="Calibri"/>
            </a:endParaRPr>
          </a:p>
        </p:txBody>
      </p:sp>
      <p:sp>
        <p:nvSpPr>
          <p:cNvPr id="32" name="Object 3">
            <a:extLst>
              <a:ext uri="{FF2B5EF4-FFF2-40B4-BE49-F238E27FC236}">
                <a16:creationId xmlns:a16="http://schemas.microsoft.com/office/drawing/2014/main" id="{EDFEC6C7-61FA-4B64-815D-A8B18AC9FBAF}"/>
              </a:ext>
            </a:extLst>
          </p:cNvPr>
          <p:cNvSpPr txBox="1"/>
          <p:nvPr/>
        </p:nvSpPr>
        <p:spPr>
          <a:xfrm>
            <a:off x="1315157" y="837196"/>
            <a:ext cx="6832545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200" kern="0" spc="-400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굴림" pitchFamily="34" charset="0"/>
              </a:rPr>
              <a:t> AI </a:t>
            </a:r>
            <a:r>
              <a:rPr lang="ko-KR" altLang="en-US" sz="3200" kern="0" spc="-400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굴림" pitchFamily="34" charset="0"/>
              </a:rPr>
              <a:t>설계</a:t>
            </a:r>
            <a:endParaRPr lang="en-US" sz="3600" dirty="0">
              <a:ln>
                <a:solidFill>
                  <a:schemeClr val="accent2">
                    <a:lumMod val="60000"/>
                    <a:lumOff val="40000"/>
                    <a:alpha val="0"/>
                  </a:schemeClr>
                </a:solidFill>
              </a:ln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pic>
        <p:nvPicPr>
          <p:cNvPr id="34" name="그림 9">
            <a:extLst>
              <a:ext uri="{FF2B5EF4-FFF2-40B4-BE49-F238E27FC236}">
                <a16:creationId xmlns:a16="http://schemas.microsoft.com/office/drawing/2014/main" id="{E17B7354-5AFF-4C4E-BC7A-3F5A02E08EC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8623" y="808567"/>
            <a:ext cx="626534" cy="612423"/>
          </a:xfrm>
          <a:prstGeom prst="rect">
            <a:avLst/>
          </a:prstGeom>
        </p:spPr>
      </p:pic>
      <p:pic>
        <p:nvPicPr>
          <p:cNvPr id="20" name="Object 5">
            <a:extLst>
              <a:ext uri="{FF2B5EF4-FFF2-40B4-BE49-F238E27FC236}">
                <a16:creationId xmlns:a16="http://schemas.microsoft.com/office/drawing/2014/main" id="{64AE431C-280E-4C63-93EC-4B53BA785A93}"/>
              </a:ext>
            </a:extLst>
          </p:cNvPr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655776" y="2214917"/>
            <a:ext cx="12976448" cy="7398106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50C65ADF-2D77-493C-A14F-B822E0F68A9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75520" y="7807713"/>
            <a:ext cx="6544500" cy="987273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D651BE3C-3E4C-4A2A-98DE-1FA5BFC3837A}"/>
              </a:ext>
            </a:extLst>
          </p:cNvPr>
          <p:cNvGrpSpPr/>
          <p:nvPr/>
        </p:nvGrpSpPr>
        <p:grpSpPr>
          <a:xfrm>
            <a:off x="3199974" y="4777872"/>
            <a:ext cx="2336547" cy="4017114"/>
            <a:chOff x="2847399" y="4446610"/>
            <a:chExt cx="2608150" cy="4484069"/>
          </a:xfrm>
        </p:grpSpPr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id="{8E509A91-F3E6-4493-9F73-7704883B3972}"/>
                </a:ext>
              </a:extLst>
            </p:cNvPr>
            <p:cNvGrpSpPr/>
            <p:nvPr/>
          </p:nvGrpSpPr>
          <p:grpSpPr>
            <a:xfrm>
              <a:off x="2847399" y="4446610"/>
              <a:ext cx="2608150" cy="4484069"/>
              <a:chOff x="2374275" y="4671258"/>
              <a:chExt cx="2608150" cy="4484069"/>
            </a:xfrm>
          </p:grpSpPr>
          <p:sp>
            <p:nvSpPr>
              <p:cNvPr id="67" name="사각형: 둥근 모서리 66">
                <a:extLst>
                  <a:ext uri="{FF2B5EF4-FFF2-40B4-BE49-F238E27FC236}">
                    <a16:creationId xmlns:a16="http://schemas.microsoft.com/office/drawing/2014/main" id="{D4A082A1-F945-40F3-8857-481299C56E1E}"/>
                  </a:ext>
                </a:extLst>
              </p:cNvPr>
              <p:cNvSpPr/>
              <p:nvPr/>
            </p:nvSpPr>
            <p:spPr>
              <a:xfrm>
                <a:off x="2374275" y="4671258"/>
                <a:ext cx="2608150" cy="4484069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accent2">
                        <a:lumMod val="60000"/>
                        <a:lumOff val="40000"/>
                        <a:alpha val="0"/>
                      </a:schemeClr>
                    </a:solidFill>
                  </a:ln>
                  <a:ea typeface="LG Smart UI Regular" panose="020B0500000101010101" pitchFamily="50" charset="-127"/>
                </a:endParaRPr>
              </a:p>
            </p:txBody>
          </p:sp>
          <p:sp>
            <p:nvSpPr>
              <p:cNvPr id="68" name="사각형: 둥근 모서리 67">
                <a:extLst>
                  <a:ext uri="{FF2B5EF4-FFF2-40B4-BE49-F238E27FC236}">
                    <a16:creationId xmlns:a16="http://schemas.microsoft.com/office/drawing/2014/main" id="{78796086-1C1A-4C3D-AADA-27B197736BFE}"/>
                  </a:ext>
                </a:extLst>
              </p:cNvPr>
              <p:cNvSpPr/>
              <p:nvPr/>
            </p:nvSpPr>
            <p:spPr>
              <a:xfrm>
                <a:off x="2649650" y="4840973"/>
                <a:ext cx="2057400" cy="607327"/>
              </a:xfrm>
              <a:prstGeom prst="round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ln>
                      <a:solidFill>
                        <a:schemeClr val="accent2">
                          <a:lumMod val="60000"/>
                          <a:lumOff val="40000"/>
                          <a:alpha val="0"/>
                        </a:schemeClr>
                      </a:solidFill>
                    </a:ln>
                    <a:latin typeface="LG Smart UI Bold" panose="020B0800000101010101" pitchFamily="50" charset="-127"/>
                    <a:ea typeface="LG Smart UI Bold" panose="020B0800000101010101" pitchFamily="50" charset="-127"/>
                  </a:rPr>
                  <a:t>긍정적</a:t>
                </a:r>
              </a:p>
            </p:txBody>
          </p:sp>
        </p:grp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1E269169-FF0F-4F5E-8CAE-8DA22FCB74C7}"/>
                </a:ext>
              </a:extLst>
            </p:cNvPr>
            <p:cNvSpPr/>
            <p:nvPr/>
          </p:nvSpPr>
          <p:spPr>
            <a:xfrm>
              <a:off x="3136221" y="5493810"/>
              <a:ext cx="940813" cy="59216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ln>
                    <a:solidFill>
                      <a:schemeClr val="accent2">
                        <a:lumMod val="60000"/>
                        <a:lumOff val="40000"/>
                        <a:alpha val="0"/>
                      </a:schemeClr>
                    </a:solidFill>
                  </a:ln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유럽</a:t>
              </a:r>
            </a:p>
          </p:txBody>
        </p:sp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87E12230-7F25-4E0E-8D4A-3259AD12091E}"/>
                </a:ext>
              </a:extLst>
            </p:cNvPr>
            <p:cNvSpPr/>
            <p:nvPr/>
          </p:nvSpPr>
          <p:spPr>
            <a:xfrm>
              <a:off x="4222448" y="5493810"/>
              <a:ext cx="940813" cy="59216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ln>
                    <a:solidFill>
                      <a:schemeClr val="accent2">
                        <a:lumMod val="60000"/>
                        <a:lumOff val="40000"/>
                        <a:alpha val="0"/>
                      </a:schemeClr>
                    </a:solidFill>
                  </a:ln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효과</a:t>
              </a:r>
            </a:p>
          </p:txBody>
        </p:sp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0E8245BF-E7E0-4D37-811A-EB4BF253F1B5}"/>
                </a:ext>
              </a:extLst>
            </p:cNvPr>
            <p:cNvSpPr/>
            <p:nvPr/>
          </p:nvSpPr>
          <p:spPr>
            <a:xfrm>
              <a:off x="3120067" y="6307892"/>
              <a:ext cx="940813" cy="59216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ln>
                    <a:solidFill>
                      <a:schemeClr val="accent2">
                        <a:lumMod val="60000"/>
                        <a:lumOff val="40000"/>
                        <a:alpha val="0"/>
                      </a:schemeClr>
                    </a:solidFill>
                  </a:ln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사상</a:t>
              </a:r>
            </a:p>
          </p:txBody>
        </p:sp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029BEE35-E779-4DFC-A1C1-92B8268B6541}"/>
                </a:ext>
              </a:extLst>
            </p:cNvPr>
            <p:cNvSpPr/>
            <p:nvPr/>
          </p:nvSpPr>
          <p:spPr>
            <a:xfrm>
              <a:off x="2895420" y="7966852"/>
              <a:ext cx="1243093" cy="59216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ln>
                    <a:solidFill>
                      <a:schemeClr val="accent2">
                        <a:lumMod val="60000"/>
                        <a:lumOff val="40000"/>
                        <a:alpha val="0"/>
                      </a:schemeClr>
                    </a:solidFill>
                  </a:ln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지난달</a:t>
              </a:r>
            </a:p>
          </p:txBody>
        </p:sp>
        <p:sp>
          <p:nvSpPr>
            <p:cNvPr id="63" name="타원 62">
              <a:extLst>
                <a:ext uri="{FF2B5EF4-FFF2-40B4-BE49-F238E27FC236}">
                  <a16:creationId xmlns:a16="http://schemas.microsoft.com/office/drawing/2014/main" id="{6D30C700-B414-4576-9825-EB9B0BCEFD28}"/>
                </a:ext>
              </a:extLst>
            </p:cNvPr>
            <p:cNvSpPr/>
            <p:nvPr/>
          </p:nvSpPr>
          <p:spPr>
            <a:xfrm>
              <a:off x="4175484" y="7983513"/>
              <a:ext cx="1243093" cy="59216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ln>
                    <a:solidFill>
                      <a:schemeClr val="accent2">
                        <a:lumMod val="60000"/>
                        <a:lumOff val="40000"/>
                        <a:alpha val="0"/>
                      </a:schemeClr>
                    </a:solidFill>
                  </a:ln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매수세</a:t>
              </a:r>
            </a:p>
          </p:txBody>
        </p:sp>
        <p:sp>
          <p:nvSpPr>
            <p:cNvPr id="64" name="타원 63">
              <a:extLst>
                <a:ext uri="{FF2B5EF4-FFF2-40B4-BE49-F238E27FC236}">
                  <a16:creationId xmlns:a16="http://schemas.microsoft.com/office/drawing/2014/main" id="{4CFE42CC-F962-4F3C-8AF5-D9A11DD2D9EE}"/>
                </a:ext>
              </a:extLst>
            </p:cNvPr>
            <p:cNvSpPr/>
            <p:nvPr/>
          </p:nvSpPr>
          <p:spPr>
            <a:xfrm>
              <a:off x="3120067" y="7128652"/>
              <a:ext cx="940813" cy="59216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ln>
                    <a:solidFill>
                      <a:schemeClr val="accent2">
                        <a:lumMod val="60000"/>
                        <a:lumOff val="40000"/>
                        <a:alpha val="0"/>
                      </a:schemeClr>
                    </a:solidFill>
                  </a:ln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유동</a:t>
              </a:r>
            </a:p>
          </p:txBody>
        </p:sp>
        <p:sp>
          <p:nvSpPr>
            <p:cNvPr id="65" name="타원 64">
              <a:extLst>
                <a:ext uri="{FF2B5EF4-FFF2-40B4-BE49-F238E27FC236}">
                  <a16:creationId xmlns:a16="http://schemas.microsoft.com/office/drawing/2014/main" id="{300963D9-E0E3-4432-8A1E-D125A11705F9}"/>
                </a:ext>
              </a:extLst>
            </p:cNvPr>
            <p:cNvSpPr/>
            <p:nvPr/>
          </p:nvSpPr>
          <p:spPr>
            <a:xfrm>
              <a:off x="4206294" y="7128652"/>
              <a:ext cx="940813" cy="59216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ln>
                    <a:solidFill>
                      <a:schemeClr val="accent2">
                        <a:lumMod val="60000"/>
                        <a:lumOff val="40000"/>
                        <a:alpha val="0"/>
                      </a:schemeClr>
                    </a:solidFill>
                  </a:ln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단계</a:t>
              </a:r>
            </a:p>
          </p:txBody>
        </p:sp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CD17C738-2548-4A20-9CA3-C8A2526C22D5}"/>
                </a:ext>
              </a:extLst>
            </p:cNvPr>
            <p:cNvSpPr/>
            <p:nvPr/>
          </p:nvSpPr>
          <p:spPr>
            <a:xfrm>
              <a:off x="4206294" y="6307892"/>
              <a:ext cx="940813" cy="59216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ln>
                    <a:solidFill>
                      <a:schemeClr val="accent2">
                        <a:lumMod val="60000"/>
                        <a:lumOff val="40000"/>
                        <a:alpha val="0"/>
                      </a:schemeClr>
                    </a:solidFill>
                  </a:ln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주간</a:t>
              </a:r>
            </a:p>
          </p:txBody>
        </p:sp>
      </p:grpSp>
      <p:sp>
        <p:nvSpPr>
          <p:cNvPr id="24" name="Object 36">
            <a:extLst>
              <a:ext uri="{FF2B5EF4-FFF2-40B4-BE49-F238E27FC236}">
                <a16:creationId xmlns:a16="http://schemas.microsoft.com/office/drawing/2014/main" id="{E2CEE934-F648-490B-A645-27A85FEC7063}"/>
              </a:ext>
            </a:extLst>
          </p:cNvPr>
          <p:cNvSpPr txBox="1"/>
          <p:nvPr/>
        </p:nvSpPr>
        <p:spPr>
          <a:xfrm>
            <a:off x="4515218" y="2414817"/>
            <a:ext cx="8893168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4000" kern="0" spc="-300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N-GRAM VECTORIZE</a:t>
            </a:r>
          </a:p>
        </p:txBody>
      </p:sp>
      <p:sp>
        <p:nvSpPr>
          <p:cNvPr id="27" name="화살표: 아래쪽 26">
            <a:extLst>
              <a:ext uri="{FF2B5EF4-FFF2-40B4-BE49-F238E27FC236}">
                <a16:creationId xmlns:a16="http://schemas.microsoft.com/office/drawing/2014/main" id="{160813B8-6D49-41C8-86B5-02682C53CF91}"/>
              </a:ext>
            </a:extLst>
          </p:cNvPr>
          <p:cNvSpPr/>
          <p:nvPr/>
        </p:nvSpPr>
        <p:spPr>
          <a:xfrm rot="2483586">
            <a:off x="4528534" y="4037054"/>
            <a:ext cx="321709" cy="630063"/>
          </a:xfrm>
          <a:prstGeom prst="downArrow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n>
                <a:solidFill>
                  <a:schemeClr val="accent2">
                    <a:lumMod val="60000"/>
                    <a:lumOff val="40000"/>
                    <a:alpha val="0"/>
                  </a:schemeClr>
                </a:solidFill>
              </a:ln>
              <a:ea typeface="LG Smart UI Regular" panose="020B0500000101010101" pitchFamily="50" charset="-127"/>
            </a:endParaRPr>
          </a:p>
        </p:txBody>
      </p:sp>
      <p:sp>
        <p:nvSpPr>
          <p:cNvPr id="37" name="화살표: 아래쪽 36">
            <a:extLst>
              <a:ext uri="{FF2B5EF4-FFF2-40B4-BE49-F238E27FC236}">
                <a16:creationId xmlns:a16="http://schemas.microsoft.com/office/drawing/2014/main" id="{CDB96665-3DA1-4E29-A0EF-272C6921DB7A}"/>
              </a:ext>
            </a:extLst>
          </p:cNvPr>
          <p:cNvSpPr/>
          <p:nvPr/>
        </p:nvSpPr>
        <p:spPr>
          <a:xfrm rot="19127559">
            <a:off x="6657573" y="4037337"/>
            <a:ext cx="321709" cy="630063"/>
          </a:xfrm>
          <a:prstGeom prst="downArrow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n>
                <a:solidFill>
                  <a:schemeClr val="accent2">
                    <a:lumMod val="60000"/>
                    <a:lumOff val="40000"/>
                    <a:alpha val="0"/>
                  </a:schemeClr>
                </a:solidFill>
              </a:ln>
              <a:ea typeface="LG Smart UI Regular" panose="020B0500000101010101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8B02443-5AC1-48A8-92CA-9F207FB5FE37}"/>
              </a:ext>
            </a:extLst>
          </p:cNvPr>
          <p:cNvSpPr txBox="1"/>
          <p:nvPr/>
        </p:nvSpPr>
        <p:spPr>
          <a:xfrm>
            <a:off x="5369755" y="4327824"/>
            <a:ext cx="8458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08D68E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추출</a:t>
            </a:r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317C6B3B-814F-4687-B016-CE31D306489C}"/>
              </a:ext>
            </a:extLst>
          </p:cNvPr>
          <p:cNvGrpSpPr/>
          <p:nvPr/>
        </p:nvGrpSpPr>
        <p:grpSpPr>
          <a:xfrm>
            <a:off x="6012852" y="4777872"/>
            <a:ext cx="2336547" cy="4017114"/>
            <a:chOff x="2374275" y="4671258"/>
            <a:chExt cx="2608150" cy="4484069"/>
          </a:xfrm>
        </p:grpSpPr>
        <p:sp>
          <p:nvSpPr>
            <p:cNvPr id="56" name="사각형: 둥근 모서리 55">
              <a:extLst>
                <a:ext uri="{FF2B5EF4-FFF2-40B4-BE49-F238E27FC236}">
                  <a16:creationId xmlns:a16="http://schemas.microsoft.com/office/drawing/2014/main" id="{852152A5-1935-4BD2-8739-086C8E68A007}"/>
                </a:ext>
              </a:extLst>
            </p:cNvPr>
            <p:cNvSpPr/>
            <p:nvPr/>
          </p:nvSpPr>
          <p:spPr>
            <a:xfrm>
              <a:off x="2374275" y="4671258"/>
              <a:ext cx="2608150" cy="4484069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ea typeface="LG Smart UI Regular" panose="020B0500000101010101" pitchFamily="50" charset="-127"/>
              </a:endParaRPr>
            </a:p>
          </p:txBody>
        </p:sp>
        <p:sp>
          <p:nvSpPr>
            <p:cNvPr id="57" name="사각형: 둥근 모서리 56">
              <a:extLst>
                <a:ext uri="{FF2B5EF4-FFF2-40B4-BE49-F238E27FC236}">
                  <a16:creationId xmlns:a16="http://schemas.microsoft.com/office/drawing/2014/main" id="{C4396510-6312-4AA4-B511-E8CD1347C064}"/>
                </a:ext>
              </a:extLst>
            </p:cNvPr>
            <p:cNvSpPr/>
            <p:nvPr/>
          </p:nvSpPr>
          <p:spPr>
            <a:xfrm>
              <a:off x="2649650" y="4840973"/>
              <a:ext cx="2057400" cy="607327"/>
            </a:xfrm>
            <a:prstGeom prst="round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n>
                    <a:solidFill>
                      <a:schemeClr val="accent2">
                        <a:lumMod val="60000"/>
                        <a:lumOff val="40000"/>
                        <a:alpha val="0"/>
                      </a:schemeClr>
                    </a:solidFill>
                  </a:ln>
                  <a:latin typeface="LG Smart UI Bold" panose="020B0800000101010101" pitchFamily="50" charset="-127"/>
                  <a:ea typeface="LG Smart UI Bold" panose="020B0800000101010101" pitchFamily="50" charset="-127"/>
                </a:rPr>
                <a:t>부정적</a:t>
              </a:r>
            </a:p>
          </p:txBody>
        </p:sp>
      </p:grpSp>
      <p:sp>
        <p:nvSpPr>
          <p:cNvPr id="40" name="타원 39">
            <a:extLst>
              <a:ext uri="{FF2B5EF4-FFF2-40B4-BE49-F238E27FC236}">
                <a16:creationId xmlns:a16="http://schemas.microsoft.com/office/drawing/2014/main" id="{E1F5D21E-9D46-4CD2-A790-783F87F1D958}"/>
              </a:ext>
            </a:extLst>
          </p:cNvPr>
          <p:cNvSpPr/>
          <p:nvPr/>
        </p:nvSpPr>
        <p:spPr>
          <a:xfrm>
            <a:off x="6266849" y="5663016"/>
            <a:ext cx="842841" cy="53049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국채</a:t>
            </a: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74207978-5476-41C1-BC43-5A835CED22D7}"/>
              </a:ext>
            </a:extLst>
          </p:cNvPr>
          <p:cNvSpPr/>
          <p:nvPr/>
        </p:nvSpPr>
        <p:spPr>
          <a:xfrm>
            <a:off x="7239961" y="5663016"/>
            <a:ext cx="842841" cy="53049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분쟁</a:t>
            </a: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22D9FC92-F958-4949-872C-34ADA64BEC86}"/>
              </a:ext>
            </a:extLst>
          </p:cNvPr>
          <p:cNvSpPr/>
          <p:nvPr/>
        </p:nvSpPr>
        <p:spPr>
          <a:xfrm>
            <a:off x="6252377" y="6293174"/>
            <a:ext cx="842841" cy="53049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전장</a:t>
            </a: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1AFCAD03-8403-4B58-9FE7-E2BC28D1E70B}"/>
              </a:ext>
            </a:extLst>
          </p:cNvPr>
          <p:cNvSpPr/>
          <p:nvPr/>
        </p:nvSpPr>
        <p:spPr>
          <a:xfrm>
            <a:off x="7225488" y="6293174"/>
            <a:ext cx="842841" cy="53049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일본</a:t>
            </a: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31BA28C9-D9E6-4A44-A859-62DC29BC49D7}"/>
              </a:ext>
            </a:extLst>
          </p:cNvPr>
          <p:cNvSpPr/>
          <p:nvPr/>
        </p:nvSpPr>
        <p:spPr>
          <a:xfrm>
            <a:off x="6603195" y="7467333"/>
            <a:ext cx="1113642" cy="53049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가격대</a:t>
            </a: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6C5B8E10-650D-46D9-9B4F-806B3D7C92F1}"/>
              </a:ext>
            </a:extLst>
          </p:cNvPr>
          <p:cNvSpPr/>
          <p:nvPr/>
        </p:nvSpPr>
        <p:spPr>
          <a:xfrm>
            <a:off x="6259550" y="8086970"/>
            <a:ext cx="1825627" cy="53049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인플레이션</a:t>
            </a: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B434CD5A-EE76-4A57-B197-7D88E417F3C2}"/>
              </a:ext>
            </a:extLst>
          </p:cNvPr>
          <p:cNvSpPr/>
          <p:nvPr/>
        </p:nvSpPr>
        <p:spPr>
          <a:xfrm>
            <a:off x="6252377" y="6907557"/>
            <a:ext cx="842841" cy="53049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제외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744B21BC-D904-46B7-A1F0-57BA00074466}"/>
              </a:ext>
            </a:extLst>
          </p:cNvPr>
          <p:cNvSpPr/>
          <p:nvPr/>
        </p:nvSpPr>
        <p:spPr>
          <a:xfrm>
            <a:off x="7225488" y="6907557"/>
            <a:ext cx="842841" cy="53049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발언</a:t>
            </a:r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id="{1E1A87C6-438B-4068-9FAB-A64A51B3296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690629" y="4126183"/>
            <a:ext cx="6529391" cy="98340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9336FFFF-4E1D-43FD-B915-08F3BCEECD4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679705" y="5710544"/>
            <a:ext cx="6540314" cy="1039115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56748B93-F35A-4F49-BC6E-D74D127FF5F3}"/>
              </a:ext>
            </a:extLst>
          </p:cNvPr>
          <p:cNvCxnSpPr>
            <a:cxnSpLocks/>
            <a:stCxn id="41" idx="7"/>
            <a:endCxn id="52" idx="3"/>
          </p:cNvCxnSpPr>
          <p:nvPr/>
        </p:nvCxnSpPr>
        <p:spPr>
          <a:xfrm flipV="1">
            <a:off x="7959371" y="4590698"/>
            <a:ext cx="2741391" cy="1150007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9B5A464A-B50C-4721-98B7-1B0C4AEAA60E}"/>
              </a:ext>
            </a:extLst>
          </p:cNvPr>
          <p:cNvCxnSpPr>
            <a:cxnSpLocks/>
            <a:stCxn id="47" idx="7"/>
            <a:endCxn id="53" idx="3"/>
          </p:cNvCxnSpPr>
          <p:nvPr/>
        </p:nvCxnSpPr>
        <p:spPr>
          <a:xfrm flipV="1">
            <a:off x="7944898" y="6218303"/>
            <a:ext cx="1911621" cy="766943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타원 51">
            <a:extLst>
              <a:ext uri="{FF2B5EF4-FFF2-40B4-BE49-F238E27FC236}">
                <a16:creationId xmlns:a16="http://schemas.microsoft.com/office/drawing/2014/main" id="{481CF19F-036A-4117-9498-61501EF3087D}"/>
              </a:ext>
            </a:extLst>
          </p:cNvPr>
          <p:cNvSpPr/>
          <p:nvPr/>
        </p:nvSpPr>
        <p:spPr>
          <a:xfrm>
            <a:off x="10639436" y="4355996"/>
            <a:ext cx="418759" cy="274971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n>
                <a:solidFill>
                  <a:schemeClr val="accent2">
                    <a:lumMod val="60000"/>
                    <a:lumOff val="40000"/>
                    <a:alpha val="0"/>
                  </a:schemeClr>
                </a:solidFill>
              </a:ln>
              <a:ea typeface="LG Smart UI Regular" panose="020B0500000101010101" pitchFamily="50" charset="-127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094B6413-1B9F-4925-B27B-E119A7786FA2}"/>
              </a:ext>
            </a:extLst>
          </p:cNvPr>
          <p:cNvSpPr/>
          <p:nvPr/>
        </p:nvSpPr>
        <p:spPr>
          <a:xfrm>
            <a:off x="9795193" y="5983601"/>
            <a:ext cx="418759" cy="274971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n>
                <a:solidFill>
                  <a:schemeClr val="accent2">
                    <a:lumMod val="60000"/>
                    <a:lumOff val="40000"/>
                    <a:alpha val="0"/>
                  </a:schemeClr>
                </a:solidFill>
              </a:ln>
              <a:ea typeface="LG Smart UI Regular" panose="020B0500000101010101" pitchFamily="50" charset="-127"/>
            </a:endParaRP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7164801D-954A-4031-921F-C62652BFD4EB}"/>
              </a:ext>
            </a:extLst>
          </p:cNvPr>
          <p:cNvSpPr/>
          <p:nvPr/>
        </p:nvSpPr>
        <p:spPr>
          <a:xfrm>
            <a:off x="8991600" y="8284704"/>
            <a:ext cx="345614" cy="274971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n>
                <a:solidFill>
                  <a:schemeClr val="accent2">
                    <a:lumMod val="60000"/>
                    <a:lumOff val="40000"/>
                    <a:alpha val="0"/>
                  </a:schemeClr>
                </a:solidFill>
              </a:ln>
              <a:ea typeface="LG Smart UI Regular" panose="020B0500000101010101" pitchFamily="50" charset="-127"/>
            </a:endParaRPr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215E07B5-D939-480E-8616-5D9F2651245E}"/>
              </a:ext>
            </a:extLst>
          </p:cNvPr>
          <p:cNvCxnSpPr>
            <a:cxnSpLocks/>
            <a:stCxn id="61" idx="6"/>
            <a:endCxn id="54" idx="1"/>
          </p:cNvCxnSpPr>
          <p:nvPr/>
        </p:nvCxnSpPr>
        <p:spPr>
          <a:xfrm>
            <a:off x="4287087" y="6710575"/>
            <a:ext cx="4755127" cy="1614398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Object 23">
            <a:extLst>
              <a:ext uri="{FF2B5EF4-FFF2-40B4-BE49-F238E27FC236}">
                <a16:creationId xmlns:a16="http://schemas.microsoft.com/office/drawing/2014/main" id="{78EFFCFF-DB1F-4AD6-B9DA-E03282783DD1}"/>
              </a:ext>
            </a:extLst>
          </p:cNvPr>
          <p:cNvSpPr txBox="1"/>
          <p:nvPr/>
        </p:nvSpPr>
        <p:spPr>
          <a:xfrm>
            <a:off x="6378180" y="3060164"/>
            <a:ext cx="5161260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kern="0" spc="-100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굴림" pitchFamily="34" charset="0"/>
              </a:rPr>
              <a:t>:  </a:t>
            </a:r>
            <a:r>
              <a:rPr lang="en-US" kern="0" spc="-100" dirty="0" err="1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굴림" pitchFamily="34" charset="0"/>
              </a:rPr>
              <a:t>N개</a:t>
            </a:r>
            <a:r>
              <a:rPr lang="en-US" kern="0" spc="-100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굴림" pitchFamily="34" charset="0"/>
              </a:rPr>
              <a:t> 단어를 묶어서 하나의 토큰으로 간주</a:t>
            </a:r>
            <a:endParaRPr lang="en-US" sz="1100" dirty="0">
              <a:ln>
                <a:solidFill>
                  <a:schemeClr val="accent2">
                    <a:lumMod val="60000"/>
                    <a:lumOff val="40000"/>
                    <a:alpha val="0"/>
                  </a:schemeClr>
                </a:solidFill>
              </a:ln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207F7C2-53A8-4C75-8F29-19C696D30514}"/>
              </a:ext>
            </a:extLst>
          </p:cNvPr>
          <p:cNvSpPr txBox="1"/>
          <p:nvPr/>
        </p:nvSpPr>
        <p:spPr>
          <a:xfrm>
            <a:off x="4844349" y="3712199"/>
            <a:ext cx="18004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latin typeface="LG Smart UI Bold" panose="020B0800000101010101" pitchFamily="50" charset="-127"/>
                <a:ea typeface="LG Smart UI Bold" panose="020B0800000101010101" pitchFamily="50" charset="-127"/>
              </a:rPr>
              <a:t>크롤링한 내용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6AEB4E2C-4CAB-4856-ABF7-C3122ECA1C25}"/>
              </a:ext>
            </a:extLst>
          </p:cNvPr>
          <p:cNvSpPr txBox="1"/>
          <p:nvPr/>
        </p:nvSpPr>
        <p:spPr>
          <a:xfrm>
            <a:off x="17832426" y="9916439"/>
            <a:ext cx="455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solidFill>
                  <a:schemeClr val="bg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20</a:t>
            </a:r>
            <a:endParaRPr lang="ko-KR" altLang="en-US" dirty="0">
              <a:solidFill>
                <a:schemeClr val="bg1"/>
              </a:solidFill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988881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001">
            <a:extLst>
              <a:ext uri="{FF2B5EF4-FFF2-40B4-BE49-F238E27FC236}">
                <a16:creationId xmlns:a16="http://schemas.microsoft.com/office/drawing/2014/main" id="{6B4AA788-6A4E-4D5A-86D8-9644FF0AA42B}"/>
              </a:ext>
            </a:extLst>
          </p:cNvPr>
          <p:cNvGrpSpPr/>
          <p:nvPr/>
        </p:nvGrpSpPr>
        <p:grpSpPr>
          <a:xfrm>
            <a:off x="-1788719" y="6998309"/>
            <a:ext cx="6817816" cy="8469337"/>
            <a:chOff x="-1788719" y="6998309"/>
            <a:chExt cx="6817816" cy="8469337"/>
          </a:xfrm>
        </p:grpSpPr>
        <p:pic>
          <p:nvPicPr>
            <p:cNvPr id="16" name="Object 3">
              <a:extLst>
                <a:ext uri="{FF2B5EF4-FFF2-40B4-BE49-F238E27FC236}">
                  <a16:creationId xmlns:a16="http://schemas.microsoft.com/office/drawing/2014/main" id="{8DCAD7FF-BF0B-4CC0-B198-1DA33F51D43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340000">
              <a:off x="-5197627" y="2763640"/>
              <a:ext cx="13635633" cy="16938674"/>
            </a:xfrm>
            <a:prstGeom prst="rect">
              <a:avLst/>
            </a:prstGeom>
          </p:spPr>
        </p:pic>
        <p:pic>
          <p:nvPicPr>
            <p:cNvPr id="17" name="Object 4">
              <a:extLst>
                <a:ext uri="{FF2B5EF4-FFF2-40B4-BE49-F238E27FC236}">
                  <a16:creationId xmlns:a16="http://schemas.microsoft.com/office/drawing/2014/main" id="{E16A2BAC-6D2D-4A76-9621-61CC7FF446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340000">
              <a:off x="-1788719" y="6998309"/>
              <a:ext cx="6817816" cy="8469337"/>
            </a:xfrm>
            <a:prstGeom prst="rect">
              <a:avLst/>
            </a:prstGeom>
          </p:spPr>
        </p:pic>
      </p:grpSp>
      <p:grpSp>
        <p:nvGrpSpPr>
          <p:cNvPr id="18" name="그룹 1002">
            <a:extLst>
              <a:ext uri="{FF2B5EF4-FFF2-40B4-BE49-F238E27FC236}">
                <a16:creationId xmlns:a16="http://schemas.microsoft.com/office/drawing/2014/main" id="{07F1A322-E3C8-4723-AAB3-D89A9354615E}"/>
              </a:ext>
            </a:extLst>
          </p:cNvPr>
          <p:cNvGrpSpPr/>
          <p:nvPr/>
        </p:nvGrpSpPr>
        <p:grpSpPr>
          <a:xfrm>
            <a:off x="13475648" y="-2515017"/>
            <a:ext cx="9245549" cy="6658191"/>
            <a:chOff x="13475648" y="-2515017"/>
            <a:chExt cx="9245549" cy="6658191"/>
          </a:xfrm>
        </p:grpSpPr>
        <p:grpSp>
          <p:nvGrpSpPr>
            <p:cNvPr id="19" name="그룹 1003">
              <a:extLst>
                <a:ext uri="{FF2B5EF4-FFF2-40B4-BE49-F238E27FC236}">
                  <a16:creationId xmlns:a16="http://schemas.microsoft.com/office/drawing/2014/main" id="{0900B493-77C4-455C-B93B-955C1E7FE3F2}"/>
                </a:ext>
              </a:extLst>
            </p:cNvPr>
            <p:cNvGrpSpPr/>
            <p:nvPr/>
          </p:nvGrpSpPr>
          <p:grpSpPr>
            <a:xfrm>
              <a:off x="15724698" y="-3198408"/>
              <a:ext cx="6192704" cy="7692800"/>
              <a:chOff x="15724698" y="-3198408"/>
              <a:chExt cx="6192704" cy="7692800"/>
            </a:xfrm>
          </p:grpSpPr>
          <p:pic>
            <p:nvPicPr>
              <p:cNvPr id="23" name="Object 8">
                <a:extLst>
                  <a:ext uri="{FF2B5EF4-FFF2-40B4-BE49-F238E27FC236}">
                    <a16:creationId xmlns:a16="http://schemas.microsoft.com/office/drawing/2014/main" id="{6FCA749F-5876-4AD7-9DBA-6FD97D1EBF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5340000">
                <a:off x="12628346" y="-7044808"/>
                <a:ext cx="12385408" cy="15385600"/>
              </a:xfrm>
              <a:prstGeom prst="rect">
                <a:avLst/>
              </a:prstGeom>
            </p:spPr>
          </p:pic>
          <p:pic>
            <p:nvPicPr>
              <p:cNvPr id="24" name="Object 9">
                <a:extLst>
                  <a:ext uri="{FF2B5EF4-FFF2-40B4-BE49-F238E27FC236}">
                    <a16:creationId xmlns:a16="http://schemas.microsoft.com/office/drawing/2014/main" id="{879BC801-F7F0-436A-94B1-39FBF45909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5340000">
                <a:off x="15724698" y="-3198408"/>
                <a:ext cx="6192704" cy="7692800"/>
              </a:xfrm>
              <a:prstGeom prst="rect">
                <a:avLst/>
              </a:prstGeom>
            </p:spPr>
          </p:pic>
        </p:grpSp>
        <p:grpSp>
          <p:nvGrpSpPr>
            <p:cNvPr id="20" name="그룹 1004">
              <a:extLst>
                <a:ext uri="{FF2B5EF4-FFF2-40B4-BE49-F238E27FC236}">
                  <a16:creationId xmlns:a16="http://schemas.microsoft.com/office/drawing/2014/main" id="{4891A5A4-495D-46A9-B53C-16567A1C85B0}"/>
                </a:ext>
              </a:extLst>
            </p:cNvPr>
            <p:cNvGrpSpPr/>
            <p:nvPr/>
          </p:nvGrpSpPr>
          <p:grpSpPr>
            <a:xfrm>
              <a:off x="13962383" y="-2410227"/>
              <a:ext cx="6058514" cy="7031984"/>
              <a:chOff x="13962383" y="-2410227"/>
              <a:chExt cx="6058514" cy="7031984"/>
            </a:xfrm>
          </p:grpSpPr>
          <p:pic>
            <p:nvPicPr>
              <p:cNvPr id="21" name="Object 12">
                <a:extLst>
                  <a:ext uri="{FF2B5EF4-FFF2-40B4-BE49-F238E27FC236}">
                    <a16:creationId xmlns:a16="http://schemas.microsoft.com/office/drawing/2014/main" id="{51975147-4411-4998-BF52-24A2325494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6200000">
                <a:off x="10933126" y="-5926220"/>
                <a:ext cx="12117028" cy="14063969"/>
              </a:xfrm>
              <a:prstGeom prst="rect">
                <a:avLst/>
              </a:prstGeom>
            </p:spPr>
          </p:pic>
          <p:pic>
            <p:nvPicPr>
              <p:cNvPr id="22" name="Object 13">
                <a:extLst>
                  <a:ext uri="{FF2B5EF4-FFF2-40B4-BE49-F238E27FC236}">
                    <a16:creationId xmlns:a16="http://schemas.microsoft.com/office/drawing/2014/main" id="{8EAA6EB4-7346-4FC8-AA96-487B9E2F88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6200000">
                <a:off x="13962383" y="-2410227"/>
                <a:ext cx="6058514" cy="7031984"/>
              </a:xfrm>
              <a:prstGeom prst="rect">
                <a:avLst/>
              </a:prstGeom>
            </p:spPr>
          </p:pic>
        </p:grpSp>
      </p:grpSp>
      <p:sp>
        <p:nvSpPr>
          <p:cNvPr id="26" name="Object 2">
            <a:extLst>
              <a:ext uri="{FF2B5EF4-FFF2-40B4-BE49-F238E27FC236}">
                <a16:creationId xmlns:a16="http://schemas.microsoft.com/office/drawing/2014/main" id="{6563C555-D687-4F92-9169-324E0D4BCEDB}"/>
              </a:ext>
            </a:extLst>
          </p:cNvPr>
          <p:cNvSpPr txBox="1"/>
          <p:nvPr/>
        </p:nvSpPr>
        <p:spPr>
          <a:xfrm>
            <a:off x="3177952" y="673977"/>
            <a:ext cx="11777429" cy="132343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8000" kern="0" spc="-400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gradFill>
                  <a:gsLst>
                    <a:gs pos="0">
                      <a:srgbClr val="3B8ECE"/>
                    </a:gs>
                    <a:gs pos="72000">
                      <a:srgbClr val="08D68E"/>
                    </a:gs>
                    <a:gs pos="100000">
                      <a:srgbClr val="08D68E"/>
                    </a:gs>
                  </a:gsLst>
                  <a:lin ang="8100000" scaled="0"/>
                </a:gradFill>
                <a:latin typeface="LG Smart UI Bold" panose="020B0800000101010101" pitchFamily="50" charset="-127"/>
                <a:ea typeface="LG Smart UI Bold" panose="020B0800000101010101" pitchFamily="50" charset="-127"/>
                <a:cs typeface="굴림" pitchFamily="34" charset="0"/>
              </a:rPr>
              <a:t>AI </a:t>
            </a:r>
            <a:r>
              <a:rPr lang="ko-KR" altLang="en-US" sz="8000" kern="0" spc="-400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gradFill>
                  <a:gsLst>
                    <a:gs pos="0">
                      <a:srgbClr val="3B8ECE"/>
                    </a:gs>
                    <a:gs pos="72000">
                      <a:srgbClr val="08D68E"/>
                    </a:gs>
                    <a:gs pos="100000">
                      <a:srgbClr val="08D68E"/>
                    </a:gs>
                  </a:gsLst>
                  <a:lin ang="8100000" scaled="0"/>
                </a:gradFill>
                <a:latin typeface="LG Smart UI Bold" panose="020B0800000101010101" pitchFamily="50" charset="-127"/>
                <a:ea typeface="LG Smart UI Bold" panose="020B0800000101010101" pitchFamily="50" charset="-127"/>
                <a:cs typeface="굴림" pitchFamily="34" charset="0"/>
              </a:rPr>
              <a:t>모델링</a:t>
            </a:r>
            <a:endParaRPr lang="en-US" dirty="0">
              <a:ln>
                <a:solidFill>
                  <a:schemeClr val="accent2">
                    <a:lumMod val="60000"/>
                    <a:lumOff val="40000"/>
                    <a:alpha val="0"/>
                  </a:schemeClr>
                </a:solidFill>
              </a:ln>
              <a:gradFill>
                <a:gsLst>
                  <a:gs pos="0">
                    <a:srgbClr val="3B8ECE"/>
                  </a:gs>
                  <a:gs pos="72000">
                    <a:srgbClr val="08D68E"/>
                  </a:gs>
                  <a:gs pos="100000">
                    <a:srgbClr val="08D68E"/>
                  </a:gs>
                </a:gsLst>
                <a:lin ang="8100000" scaled="0"/>
              </a:gradFill>
              <a:latin typeface="LG Smart UI Bold" panose="020B0800000101010101" pitchFamily="50" charset="-127"/>
              <a:ea typeface="LG Smart UI Bold" panose="020B0800000101010101" pitchFamily="50" charset="-127"/>
              <a:cs typeface="Calibri"/>
            </a:endParaRPr>
          </a:p>
        </p:txBody>
      </p:sp>
      <p:sp>
        <p:nvSpPr>
          <p:cNvPr id="27" name="Object 3">
            <a:extLst>
              <a:ext uri="{FF2B5EF4-FFF2-40B4-BE49-F238E27FC236}">
                <a16:creationId xmlns:a16="http://schemas.microsoft.com/office/drawing/2014/main" id="{A1FCBF72-CDDB-403E-B534-84460BF4089B}"/>
              </a:ext>
            </a:extLst>
          </p:cNvPr>
          <p:cNvSpPr txBox="1"/>
          <p:nvPr/>
        </p:nvSpPr>
        <p:spPr>
          <a:xfrm>
            <a:off x="1315157" y="837196"/>
            <a:ext cx="6832545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200" kern="0" spc="-400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굴림" pitchFamily="34" charset="0"/>
              </a:rPr>
              <a:t> AI </a:t>
            </a:r>
            <a:r>
              <a:rPr lang="ko-KR" altLang="en-US" sz="3200" kern="0" spc="-400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굴림" pitchFamily="34" charset="0"/>
              </a:rPr>
              <a:t>설계</a:t>
            </a:r>
            <a:endParaRPr lang="en-US" sz="3600" dirty="0">
              <a:ln>
                <a:solidFill>
                  <a:schemeClr val="accent2">
                    <a:lumMod val="60000"/>
                    <a:lumOff val="40000"/>
                    <a:alpha val="0"/>
                  </a:schemeClr>
                </a:solidFill>
              </a:ln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pic>
        <p:nvPicPr>
          <p:cNvPr id="28" name="그림 9">
            <a:extLst>
              <a:ext uri="{FF2B5EF4-FFF2-40B4-BE49-F238E27FC236}">
                <a16:creationId xmlns:a16="http://schemas.microsoft.com/office/drawing/2014/main" id="{DA924C75-2F63-47F7-A8DA-9EB41E3A876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8623" y="808567"/>
            <a:ext cx="626534" cy="612423"/>
          </a:xfrm>
          <a:prstGeom prst="rect">
            <a:avLst/>
          </a:prstGeom>
        </p:spPr>
      </p:pic>
      <p:pic>
        <p:nvPicPr>
          <p:cNvPr id="1026" name="Picture 2" descr="https://cdn.discordapp.com/attachments/1049126043358875674/1060472037052776448/2.png">
            <a:extLst>
              <a:ext uri="{FF2B5EF4-FFF2-40B4-BE49-F238E27FC236}">
                <a16:creationId xmlns:a16="http://schemas.microsoft.com/office/drawing/2014/main" id="{B6AFA239-0B02-4A05-ADBC-689DFF4EAF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910"/>
          <a:stretch/>
        </p:blipFill>
        <p:spPr bwMode="auto">
          <a:xfrm>
            <a:off x="3508536" y="2032000"/>
            <a:ext cx="11462350" cy="6820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0" name="그룹 29">
            <a:extLst>
              <a:ext uri="{FF2B5EF4-FFF2-40B4-BE49-F238E27FC236}">
                <a16:creationId xmlns:a16="http://schemas.microsoft.com/office/drawing/2014/main" id="{62F95992-2D72-4CA0-B0C1-1E392C863706}"/>
              </a:ext>
            </a:extLst>
          </p:cNvPr>
          <p:cNvGrpSpPr/>
          <p:nvPr/>
        </p:nvGrpSpPr>
        <p:grpSpPr>
          <a:xfrm>
            <a:off x="4114800" y="9000552"/>
            <a:ext cx="9851450" cy="658395"/>
            <a:chOff x="3987728" y="8128752"/>
            <a:chExt cx="9851450" cy="658395"/>
          </a:xfrm>
        </p:grpSpPr>
        <p:grpSp>
          <p:nvGrpSpPr>
            <p:cNvPr id="31" name="그룹 1007">
              <a:extLst>
                <a:ext uri="{FF2B5EF4-FFF2-40B4-BE49-F238E27FC236}">
                  <a16:creationId xmlns:a16="http://schemas.microsoft.com/office/drawing/2014/main" id="{9E709177-E6AE-4933-8BFB-FF4EA6BAB0A5}"/>
                </a:ext>
              </a:extLst>
            </p:cNvPr>
            <p:cNvGrpSpPr/>
            <p:nvPr/>
          </p:nvGrpSpPr>
          <p:grpSpPr>
            <a:xfrm>
              <a:off x="5582293" y="8128752"/>
              <a:ext cx="6773732" cy="658395"/>
              <a:chOff x="5438656" y="8339988"/>
              <a:chExt cx="8036992" cy="781182"/>
            </a:xfrm>
          </p:grpSpPr>
          <p:pic>
            <p:nvPicPr>
              <p:cNvPr id="33" name="Object 27">
                <a:extLst>
                  <a:ext uri="{FF2B5EF4-FFF2-40B4-BE49-F238E27FC236}">
                    <a16:creationId xmlns:a16="http://schemas.microsoft.com/office/drawing/2014/main" id="{2562C677-0B52-4CCA-A67D-D37F783918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5438656" y="8339988"/>
                <a:ext cx="8036992" cy="781182"/>
              </a:xfrm>
              <a:prstGeom prst="rect">
                <a:avLst/>
              </a:prstGeom>
            </p:spPr>
          </p:pic>
        </p:grpSp>
        <p:sp>
          <p:nvSpPr>
            <p:cNvPr id="32" name="Object 30">
              <a:extLst>
                <a:ext uri="{FF2B5EF4-FFF2-40B4-BE49-F238E27FC236}">
                  <a16:creationId xmlns:a16="http://schemas.microsoft.com/office/drawing/2014/main" id="{A4FEFE39-E234-44C5-BBE0-0CF77ABC003C}"/>
                </a:ext>
              </a:extLst>
            </p:cNvPr>
            <p:cNvSpPr txBox="1"/>
            <p:nvPr/>
          </p:nvSpPr>
          <p:spPr>
            <a:xfrm>
              <a:off x="3987728" y="8227117"/>
              <a:ext cx="9851450" cy="4616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2400" spc="-100" dirty="0">
                  <a:ln>
                    <a:solidFill>
                      <a:schemeClr val="accent2">
                        <a:lumMod val="60000"/>
                        <a:lumOff val="40000"/>
                        <a:alpha val="0"/>
                      </a:schemeClr>
                    </a:solidFill>
                  </a:ln>
                  <a:solidFill>
                    <a:srgbClr val="000000"/>
                  </a:solidFill>
                  <a:latin typeface="LG Smart UI Bold" panose="020B0800000101010101" pitchFamily="50" charset="-127"/>
                  <a:ea typeface="LG Smart UI Bold" panose="020B0800000101010101" pitchFamily="50" charset="-127"/>
                </a:rPr>
                <a:t>자연어 모델</a:t>
              </a:r>
              <a:r>
                <a:rPr lang="ko-KR" altLang="en-US" spc="-100" dirty="0">
                  <a:ln>
                    <a:solidFill>
                      <a:schemeClr val="accent2">
                        <a:lumMod val="60000"/>
                        <a:lumOff val="40000"/>
                        <a:alpha val="0"/>
                      </a:schemeClr>
                    </a:solidFill>
                  </a:ln>
                  <a:solidFill>
                    <a:srgbClr val="000000"/>
                  </a:solidFill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과  </a:t>
              </a:r>
              <a:r>
                <a:rPr lang="en-US" altLang="ko-KR" sz="2400" spc="-100" dirty="0">
                  <a:ln>
                    <a:solidFill>
                      <a:schemeClr val="accent2">
                        <a:lumMod val="60000"/>
                        <a:lumOff val="40000"/>
                        <a:alpha val="0"/>
                      </a:schemeClr>
                    </a:solidFill>
                  </a:ln>
                  <a:solidFill>
                    <a:srgbClr val="000000"/>
                  </a:solidFill>
                  <a:latin typeface="LG Smart UI Bold" panose="020B0800000101010101" pitchFamily="50" charset="-127"/>
                  <a:ea typeface="LG Smart UI Bold" panose="020B0800000101010101" pitchFamily="50" charset="-127"/>
                </a:rPr>
                <a:t>LSTM </a:t>
              </a:r>
              <a:r>
                <a:rPr lang="ko-KR" altLang="en-US" sz="2400" spc="-100" dirty="0">
                  <a:ln>
                    <a:solidFill>
                      <a:schemeClr val="accent2">
                        <a:lumMod val="60000"/>
                        <a:lumOff val="40000"/>
                        <a:alpha val="0"/>
                      </a:schemeClr>
                    </a:solidFill>
                  </a:ln>
                  <a:solidFill>
                    <a:srgbClr val="000000"/>
                  </a:solidFill>
                  <a:latin typeface="LG Smart UI Bold" panose="020B0800000101010101" pitchFamily="50" charset="-127"/>
                  <a:ea typeface="LG Smart UI Bold" panose="020B0800000101010101" pitchFamily="50" charset="-127"/>
                </a:rPr>
                <a:t>시계열 모델</a:t>
              </a:r>
              <a:r>
                <a:rPr lang="ko-KR" altLang="en-US" spc="-100" dirty="0">
                  <a:ln>
                    <a:solidFill>
                      <a:schemeClr val="accent2">
                        <a:lumMod val="60000"/>
                        <a:lumOff val="40000"/>
                        <a:alpha val="0"/>
                      </a:schemeClr>
                    </a:solidFill>
                  </a:ln>
                  <a:solidFill>
                    <a:srgbClr val="000000"/>
                  </a:solidFill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을 </a:t>
              </a:r>
              <a:r>
                <a:rPr lang="ko-KR" altLang="en-US" sz="2400" spc="-100" dirty="0">
                  <a:ln>
                    <a:solidFill>
                      <a:schemeClr val="accent2">
                        <a:lumMod val="60000"/>
                        <a:lumOff val="40000"/>
                        <a:alpha val="0"/>
                      </a:schemeClr>
                    </a:solidFill>
                  </a:ln>
                  <a:solidFill>
                    <a:srgbClr val="000000"/>
                  </a:solidFill>
                  <a:latin typeface="LG Smart UI Bold" panose="020B0800000101010101" pitchFamily="50" charset="-127"/>
                  <a:ea typeface="LG Smart UI Bold" panose="020B0800000101010101" pitchFamily="50" charset="-127"/>
                </a:rPr>
                <a:t>융합</a:t>
              </a:r>
              <a:endParaRPr lang="en-US" altLang="ko-KR" sz="2400" spc="-100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E453FD3F-86AB-4CAD-B0F6-75017A97DDCB}"/>
              </a:ext>
            </a:extLst>
          </p:cNvPr>
          <p:cNvSpPr txBox="1"/>
          <p:nvPr/>
        </p:nvSpPr>
        <p:spPr>
          <a:xfrm>
            <a:off x="17861280" y="9916439"/>
            <a:ext cx="426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solidFill>
                  <a:schemeClr val="bg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21</a:t>
            </a:r>
            <a:endParaRPr lang="ko-KR" altLang="en-US" dirty="0">
              <a:solidFill>
                <a:schemeClr val="bg1"/>
              </a:solidFill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001">
            <a:extLst>
              <a:ext uri="{FF2B5EF4-FFF2-40B4-BE49-F238E27FC236}">
                <a16:creationId xmlns:a16="http://schemas.microsoft.com/office/drawing/2014/main" id="{BE7A5C30-86E6-441F-8294-0CBC13673B29}"/>
              </a:ext>
            </a:extLst>
          </p:cNvPr>
          <p:cNvGrpSpPr/>
          <p:nvPr/>
        </p:nvGrpSpPr>
        <p:grpSpPr>
          <a:xfrm>
            <a:off x="-1788719" y="6998309"/>
            <a:ext cx="6817816" cy="8469337"/>
            <a:chOff x="-1788719" y="6998309"/>
            <a:chExt cx="6817816" cy="8469337"/>
          </a:xfrm>
        </p:grpSpPr>
        <p:pic>
          <p:nvPicPr>
            <p:cNvPr id="16" name="Object 3">
              <a:extLst>
                <a:ext uri="{FF2B5EF4-FFF2-40B4-BE49-F238E27FC236}">
                  <a16:creationId xmlns:a16="http://schemas.microsoft.com/office/drawing/2014/main" id="{6F6BB8D4-0E87-4159-BF96-22AE7BE4EE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340000">
              <a:off x="-5197627" y="2763640"/>
              <a:ext cx="13635633" cy="16938674"/>
            </a:xfrm>
            <a:prstGeom prst="rect">
              <a:avLst/>
            </a:prstGeom>
          </p:spPr>
        </p:pic>
        <p:pic>
          <p:nvPicPr>
            <p:cNvPr id="17" name="Object 4">
              <a:extLst>
                <a:ext uri="{FF2B5EF4-FFF2-40B4-BE49-F238E27FC236}">
                  <a16:creationId xmlns:a16="http://schemas.microsoft.com/office/drawing/2014/main" id="{AC73E312-50B1-4BD4-86E9-1B18B8B4CA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340000">
              <a:off x="-1788719" y="6998309"/>
              <a:ext cx="6817816" cy="8469337"/>
            </a:xfrm>
            <a:prstGeom prst="rect">
              <a:avLst/>
            </a:prstGeom>
          </p:spPr>
        </p:pic>
      </p:grpSp>
      <p:grpSp>
        <p:nvGrpSpPr>
          <p:cNvPr id="18" name="그룹 1002">
            <a:extLst>
              <a:ext uri="{FF2B5EF4-FFF2-40B4-BE49-F238E27FC236}">
                <a16:creationId xmlns:a16="http://schemas.microsoft.com/office/drawing/2014/main" id="{0740F3B4-140F-45F1-ABDD-FBA2E81584DC}"/>
              </a:ext>
            </a:extLst>
          </p:cNvPr>
          <p:cNvGrpSpPr/>
          <p:nvPr/>
        </p:nvGrpSpPr>
        <p:grpSpPr>
          <a:xfrm>
            <a:off x="13475648" y="-2515017"/>
            <a:ext cx="9245549" cy="6658191"/>
            <a:chOff x="13475648" y="-2515017"/>
            <a:chExt cx="9245549" cy="6658191"/>
          </a:xfrm>
        </p:grpSpPr>
        <p:grpSp>
          <p:nvGrpSpPr>
            <p:cNvPr id="19" name="그룹 1003">
              <a:extLst>
                <a:ext uri="{FF2B5EF4-FFF2-40B4-BE49-F238E27FC236}">
                  <a16:creationId xmlns:a16="http://schemas.microsoft.com/office/drawing/2014/main" id="{B15C0440-56C9-42AA-BB1B-E3EA365EB248}"/>
                </a:ext>
              </a:extLst>
            </p:cNvPr>
            <p:cNvGrpSpPr/>
            <p:nvPr/>
          </p:nvGrpSpPr>
          <p:grpSpPr>
            <a:xfrm>
              <a:off x="15724698" y="-3198408"/>
              <a:ext cx="6192704" cy="7692800"/>
              <a:chOff x="15724698" y="-3198408"/>
              <a:chExt cx="6192704" cy="7692800"/>
            </a:xfrm>
          </p:grpSpPr>
          <p:pic>
            <p:nvPicPr>
              <p:cNvPr id="23" name="Object 8">
                <a:extLst>
                  <a:ext uri="{FF2B5EF4-FFF2-40B4-BE49-F238E27FC236}">
                    <a16:creationId xmlns:a16="http://schemas.microsoft.com/office/drawing/2014/main" id="{40FF0D9E-DC8C-4340-8543-B5A9B4BDB5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5340000">
                <a:off x="12628346" y="-7044808"/>
                <a:ext cx="12385408" cy="15385600"/>
              </a:xfrm>
              <a:prstGeom prst="rect">
                <a:avLst/>
              </a:prstGeom>
            </p:spPr>
          </p:pic>
          <p:pic>
            <p:nvPicPr>
              <p:cNvPr id="24" name="Object 9">
                <a:extLst>
                  <a:ext uri="{FF2B5EF4-FFF2-40B4-BE49-F238E27FC236}">
                    <a16:creationId xmlns:a16="http://schemas.microsoft.com/office/drawing/2014/main" id="{B69D076C-40CF-4165-8E42-D1AA4993FB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5340000">
                <a:off x="15724698" y="-3198408"/>
                <a:ext cx="6192704" cy="7692800"/>
              </a:xfrm>
              <a:prstGeom prst="rect">
                <a:avLst/>
              </a:prstGeom>
            </p:spPr>
          </p:pic>
        </p:grpSp>
        <p:grpSp>
          <p:nvGrpSpPr>
            <p:cNvPr id="20" name="그룹 1004">
              <a:extLst>
                <a:ext uri="{FF2B5EF4-FFF2-40B4-BE49-F238E27FC236}">
                  <a16:creationId xmlns:a16="http://schemas.microsoft.com/office/drawing/2014/main" id="{65582BB5-959C-4A26-A477-5A29970F6582}"/>
                </a:ext>
              </a:extLst>
            </p:cNvPr>
            <p:cNvGrpSpPr/>
            <p:nvPr/>
          </p:nvGrpSpPr>
          <p:grpSpPr>
            <a:xfrm>
              <a:off x="13962383" y="-2410227"/>
              <a:ext cx="6058514" cy="7031984"/>
              <a:chOff x="13962383" y="-2410227"/>
              <a:chExt cx="6058514" cy="7031984"/>
            </a:xfrm>
          </p:grpSpPr>
          <p:pic>
            <p:nvPicPr>
              <p:cNvPr id="21" name="Object 12">
                <a:extLst>
                  <a:ext uri="{FF2B5EF4-FFF2-40B4-BE49-F238E27FC236}">
                    <a16:creationId xmlns:a16="http://schemas.microsoft.com/office/drawing/2014/main" id="{D4D7F06E-CCEA-449E-B637-649818415D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6200000">
                <a:off x="10933126" y="-5926220"/>
                <a:ext cx="12117028" cy="14063969"/>
              </a:xfrm>
              <a:prstGeom prst="rect">
                <a:avLst/>
              </a:prstGeom>
            </p:spPr>
          </p:pic>
          <p:pic>
            <p:nvPicPr>
              <p:cNvPr id="22" name="Object 13">
                <a:extLst>
                  <a:ext uri="{FF2B5EF4-FFF2-40B4-BE49-F238E27FC236}">
                    <a16:creationId xmlns:a16="http://schemas.microsoft.com/office/drawing/2014/main" id="{5A12B870-E6E9-4F5A-993F-DA3F1A938D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6200000">
                <a:off x="13962383" y="-2410227"/>
                <a:ext cx="6058514" cy="7031984"/>
              </a:xfrm>
              <a:prstGeom prst="rect">
                <a:avLst/>
              </a:prstGeom>
            </p:spPr>
          </p:pic>
        </p:grpSp>
      </p:grpSp>
      <p:pic>
        <p:nvPicPr>
          <p:cNvPr id="42" name="Object 5">
            <a:extLst>
              <a:ext uri="{FF2B5EF4-FFF2-40B4-BE49-F238E27FC236}">
                <a16:creationId xmlns:a16="http://schemas.microsoft.com/office/drawing/2014/main" id="{8AA82F4E-D5C0-4BE5-BF8F-4D18D3D8D585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655776" y="2214917"/>
            <a:ext cx="12976448" cy="7398106"/>
          </a:xfrm>
          <a:prstGeom prst="rect">
            <a:avLst/>
          </a:prstGeom>
        </p:spPr>
      </p:pic>
      <p:sp>
        <p:nvSpPr>
          <p:cNvPr id="31" name="Object 23">
            <a:extLst>
              <a:ext uri="{FF2B5EF4-FFF2-40B4-BE49-F238E27FC236}">
                <a16:creationId xmlns:a16="http://schemas.microsoft.com/office/drawing/2014/main" id="{01726EAA-5190-4C91-81FE-0F82CB4E4109}"/>
              </a:ext>
            </a:extLst>
          </p:cNvPr>
          <p:cNvSpPr txBox="1"/>
          <p:nvPr/>
        </p:nvSpPr>
        <p:spPr>
          <a:xfrm>
            <a:off x="4876800" y="2680663"/>
            <a:ext cx="8199919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4000" kern="0" spc="-200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  <a:cs typeface="굴림" pitchFamily="34" charset="0"/>
              </a:rPr>
              <a:t>자연어 처리 모델</a:t>
            </a:r>
            <a:endParaRPr lang="en-US" sz="4000" dirty="0">
              <a:ln>
                <a:solidFill>
                  <a:schemeClr val="accent2">
                    <a:lumMod val="60000"/>
                    <a:lumOff val="40000"/>
                    <a:alpha val="0"/>
                  </a:schemeClr>
                </a:solidFill>
              </a:ln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sp>
        <p:nvSpPr>
          <p:cNvPr id="39" name="Object 2">
            <a:extLst>
              <a:ext uri="{FF2B5EF4-FFF2-40B4-BE49-F238E27FC236}">
                <a16:creationId xmlns:a16="http://schemas.microsoft.com/office/drawing/2014/main" id="{70CACEB5-17D9-4AE8-B59B-EC7DD6A23EFE}"/>
              </a:ext>
            </a:extLst>
          </p:cNvPr>
          <p:cNvSpPr txBox="1"/>
          <p:nvPr/>
        </p:nvSpPr>
        <p:spPr>
          <a:xfrm>
            <a:off x="3177952" y="673977"/>
            <a:ext cx="11777429" cy="132343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8000" kern="0" spc="-400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gradFill>
                  <a:gsLst>
                    <a:gs pos="0">
                      <a:srgbClr val="3B8ECE"/>
                    </a:gs>
                    <a:gs pos="72000">
                      <a:srgbClr val="08D68E"/>
                    </a:gs>
                    <a:gs pos="100000">
                      <a:srgbClr val="08D68E"/>
                    </a:gs>
                  </a:gsLst>
                  <a:lin ang="8100000" scaled="0"/>
                </a:gradFill>
                <a:latin typeface="LG Smart UI Bold" panose="020B0800000101010101" pitchFamily="50" charset="-127"/>
                <a:ea typeface="LG Smart UI Bold" panose="020B0800000101010101" pitchFamily="50" charset="-127"/>
                <a:cs typeface="굴림" pitchFamily="34" charset="0"/>
              </a:rPr>
              <a:t>AI </a:t>
            </a:r>
            <a:r>
              <a:rPr lang="ko-KR" altLang="en-US" sz="8000" kern="0" spc="-400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gradFill>
                  <a:gsLst>
                    <a:gs pos="0">
                      <a:srgbClr val="3B8ECE"/>
                    </a:gs>
                    <a:gs pos="72000">
                      <a:srgbClr val="08D68E"/>
                    </a:gs>
                    <a:gs pos="100000">
                      <a:srgbClr val="08D68E"/>
                    </a:gs>
                  </a:gsLst>
                  <a:lin ang="8100000" scaled="0"/>
                </a:gradFill>
                <a:latin typeface="LG Smart UI Bold" panose="020B0800000101010101" pitchFamily="50" charset="-127"/>
                <a:ea typeface="LG Smart UI Bold" panose="020B0800000101010101" pitchFamily="50" charset="-127"/>
                <a:cs typeface="굴림" pitchFamily="34" charset="0"/>
              </a:rPr>
              <a:t>모델링</a:t>
            </a:r>
            <a:endParaRPr lang="en-US" dirty="0">
              <a:ln>
                <a:solidFill>
                  <a:schemeClr val="accent2">
                    <a:lumMod val="60000"/>
                    <a:lumOff val="40000"/>
                    <a:alpha val="0"/>
                  </a:schemeClr>
                </a:solidFill>
              </a:ln>
              <a:gradFill>
                <a:gsLst>
                  <a:gs pos="0">
                    <a:srgbClr val="3B8ECE"/>
                  </a:gs>
                  <a:gs pos="72000">
                    <a:srgbClr val="08D68E"/>
                  </a:gs>
                  <a:gs pos="100000">
                    <a:srgbClr val="08D68E"/>
                  </a:gs>
                </a:gsLst>
                <a:lin ang="8100000" scaled="0"/>
              </a:gradFill>
              <a:latin typeface="LG Smart UI Bold" panose="020B0800000101010101" pitchFamily="50" charset="-127"/>
              <a:ea typeface="LG Smart UI Bold" panose="020B0800000101010101" pitchFamily="50" charset="-127"/>
              <a:cs typeface="Calibri"/>
            </a:endParaRPr>
          </a:p>
        </p:txBody>
      </p:sp>
      <p:sp>
        <p:nvSpPr>
          <p:cNvPr id="40" name="Object 3">
            <a:extLst>
              <a:ext uri="{FF2B5EF4-FFF2-40B4-BE49-F238E27FC236}">
                <a16:creationId xmlns:a16="http://schemas.microsoft.com/office/drawing/2014/main" id="{F80695AF-B8BA-486B-AFB2-36013499F587}"/>
              </a:ext>
            </a:extLst>
          </p:cNvPr>
          <p:cNvSpPr txBox="1"/>
          <p:nvPr/>
        </p:nvSpPr>
        <p:spPr>
          <a:xfrm>
            <a:off x="1315157" y="837196"/>
            <a:ext cx="6832545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200" kern="0" spc="-400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굴림" pitchFamily="34" charset="0"/>
              </a:rPr>
              <a:t> AI </a:t>
            </a:r>
            <a:r>
              <a:rPr lang="ko-KR" altLang="en-US" sz="3200" kern="0" spc="-400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굴림" pitchFamily="34" charset="0"/>
              </a:rPr>
              <a:t>설계</a:t>
            </a:r>
            <a:endParaRPr lang="en-US" sz="3600" dirty="0">
              <a:ln>
                <a:solidFill>
                  <a:schemeClr val="accent2">
                    <a:lumMod val="60000"/>
                    <a:lumOff val="40000"/>
                    <a:alpha val="0"/>
                  </a:schemeClr>
                </a:solidFill>
              </a:ln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pic>
        <p:nvPicPr>
          <p:cNvPr id="41" name="그림 9">
            <a:extLst>
              <a:ext uri="{FF2B5EF4-FFF2-40B4-BE49-F238E27FC236}">
                <a16:creationId xmlns:a16="http://schemas.microsoft.com/office/drawing/2014/main" id="{A272A93E-5ED1-4977-A098-5523DBE1B88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8623" y="808567"/>
            <a:ext cx="626534" cy="612423"/>
          </a:xfrm>
          <a:prstGeom prst="rect">
            <a:avLst/>
          </a:prstGeom>
        </p:spPr>
      </p:pic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F45328AD-A9D6-42BD-BF9B-6DCB4EE12970}"/>
              </a:ext>
            </a:extLst>
          </p:cNvPr>
          <p:cNvCxnSpPr>
            <a:cxnSpLocks/>
          </p:cNvCxnSpPr>
          <p:nvPr/>
        </p:nvCxnSpPr>
        <p:spPr>
          <a:xfrm>
            <a:off x="1156658" y="3758669"/>
            <a:ext cx="15979558" cy="0"/>
          </a:xfrm>
          <a:prstGeom prst="line">
            <a:avLst/>
          </a:prstGeom>
          <a:ln w="571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그룹 1006">
            <a:extLst>
              <a:ext uri="{FF2B5EF4-FFF2-40B4-BE49-F238E27FC236}">
                <a16:creationId xmlns:a16="http://schemas.microsoft.com/office/drawing/2014/main" id="{CEF057AC-EFCE-4AC8-8671-92EB9B83A3D7}"/>
              </a:ext>
            </a:extLst>
          </p:cNvPr>
          <p:cNvGrpSpPr/>
          <p:nvPr/>
        </p:nvGrpSpPr>
        <p:grpSpPr>
          <a:xfrm>
            <a:off x="3633942" y="4971766"/>
            <a:ext cx="3677526" cy="3968042"/>
            <a:chOff x="3043124" y="4187711"/>
            <a:chExt cx="4712497" cy="5084775"/>
          </a:xfrm>
        </p:grpSpPr>
        <p:pic>
          <p:nvPicPr>
            <p:cNvPr id="26" name="Object 25">
              <a:extLst>
                <a:ext uri="{FF2B5EF4-FFF2-40B4-BE49-F238E27FC236}">
                  <a16:creationId xmlns:a16="http://schemas.microsoft.com/office/drawing/2014/main" id="{69F9977A-E94D-470E-B609-8EA2458768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043124" y="4187711"/>
              <a:ext cx="4712497" cy="5084775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5378712-0485-4898-B2DA-BA3DA9254DA2}"/>
              </a:ext>
            </a:extLst>
          </p:cNvPr>
          <p:cNvSpPr txBox="1"/>
          <p:nvPr/>
        </p:nvSpPr>
        <p:spPr>
          <a:xfrm>
            <a:off x="7842633" y="7264727"/>
            <a:ext cx="6877204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err="1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딥러닝</a:t>
            </a:r>
            <a:r>
              <a:rPr lang="ko-KR" altLang="en-US" sz="2400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모델</a:t>
            </a:r>
            <a:r>
              <a:rPr lang="en-US" altLang="ko-KR" sz="2400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 </a:t>
            </a:r>
          </a:p>
          <a:p>
            <a:endParaRPr lang="en-US" altLang="ko-KR" sz="2000" dirty="0">
              <a:ln>
                <a:solidFill>
                  <a:schemeClr val="accent2">
                    <a:lumMod val="60000"/>
                    <a:lumOff val="40000"/>
                    <a:alpha val="0"/>
                  </a:schemeClr>
                </a:solidFill>
              </a:ln>
              <a:solidFill>
                <a:srgbClr val="000000"/>
              </a:solidFill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  <a:p>
            <a:r>
              <a:rPr lang="en-US" altLang="ko-KR" sz="2000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N-gram </a:t>
            </a:r>
            <a:r>
              <a:rPr lang="ko-KR" altLang="en-US" sz="2000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벡터화를 진행한 토큰을 순서를 고려하지않고 독립적으로 </a:t>
            </a:r>
            <a:endParaRPr lang="en-US" altLang="ko-KR" sz="2000" dirty="0">
              <a:ln>
                <a:solidFill>
                  <a:schemeClr val="accent2">
                    <a:lumMod val="60000"/>
                    <a:lumOff val="40000"/>
                    <a:alpha val="0"/>
                  </a:schemeClr>
                </a:solidFill>
              </a:ln>
              <a:solidFill>
                <a:srgbClr val="000000"/>
              </a:solidFill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  <a:p>
            <a:r>
              <a:rPr lang="ko-KR" altLang="en-US" sz="2000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처리하는 모델 단순한 구조로 정확성이 비교적 높으며 적은 </a:t>
            </a:r>
            <a:r>
              <a:rPr lang="ko-KR" altLang="en-US" sz="2000" dirty="0" err="1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연산량</a:t>
            </a:r>
            <a:r>
              <a:rPr lang="ko-KR" altLang="en-US" sz="2000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요구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0DB2191-75A7-43B1-BFA9-CD8F82B5AF2E}"/>
              </a:ext>
            </a:extLst>
          </p:cNvPr>
          <p:cNvSpPr txBox="1"/>
          <p:nvPr/>
        </p:nvSpPr>
        <p:spPr>
          <a:xfrm>
            <a:off x="5075801" y="4325399"/>
            <a:ext cx="7938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MLP</a:t>
            </a:r>
            <a:endParaRPr lang="en-US" altLang="ko-KR" sz="2000" dirty="0">
              <a:ln>
                <a:solidFill>
                  <a:schemeClr val="accent2">
                    <a:lumMod val="60000"/>
                    <a:lumOff val="40000"/>
                    <a:alpha val="0"/>
                  </a:schemeClr>
                </a:solidFill>
              </a:ln>
              <a:solidFill>
                <a:srgbClr val="000000"/>
              </a:solidFill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grpSp>
        <p:nvGrpSpPr>
          <p:cNvPr id="32" name="그룹 1007">
            <a:extLst>
              <a:ext uri="{FF2B5EF4-FFF2-40B4-BE49-F238E27FC236}">
                <a16:creationId xmlns:a16="http://schemas.microsoft.com/office/drawing/2014/main" id="{561C3163-92D0-4282-AD51-A29053A545BF}"/>
              </a:ext>
            </a:extLst>
          </p:cNvPr>
          <p:cNvGrpSpPr/>
          <p:nvPr/>
        </p:nvGrpSpPr>
        <p:grpSpPr>
          <a:xfrm>
            <a:off x="7923883" y="4585166"/>
            <a:ext cx="6714705" cy="1993886"/>
            <a:chOff x="7911223" y="5378975"/>
            <a:chExt cx="7724322" cy="2293685"/>
          </a:xfrm>
        </p:grpSpPr>
        <p:pic>
          <p:nvPicPr>
            <p:cNvPr id="44" name="Object 29">
              <a:extLst>
                <a:ext uri="{FF2B5EF4-FFF2-40B4-BE49-F238E27FC236}">
                  <a16:creationId xmlns:a16="http://schemas.microsoft.com/office/drawing/2014/main" id="{DA3C5DE3-B7E9-4727-BD7E-7EC41981C87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911223" y="5378975"/>
              <a:ext cx="7724322" cy="2293685"/>
            </a:xfrm>
            <a:prstGeom prst="rect">
              <a:avLst/>
            </a:prstGeom>
          </p:spPr>
        </p:pic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81D722E6-2971-4298-8CA4-44768C87E559}"/>
              </a:ext>
            </a:extLst>
          </p:cNvPr>
          <p:cNvSpPr txBox="1"/>
          <p:nvPr/>
        </p:nvSpPr>
        <p:spPr>
          <a:xfrm>
            <a:off x="17837236" y="9916439"/>
            <a:ext cx="450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solidFill>
                  <a:schemeClr val="bg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22</a:t>
            </a:r>
            <a:endParaRPr lang="ko-KR" altLang="en-US" dirty="0">
              <a:solidFill>
                <a:schemeClr val="bg1"/>
              </a:solidFill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001">
            <a:extLst>
              <a:ext uri="{FF2B5EF4-FFF2-40B4-BE49-F238E27FC236}">
                <a16:creationId xmlns:a16="http://schemas.microsoft.com/office/drawing/2014/main" id="{BE7A5C30-86E6-441F-8294-0CBC13673B29}"/>
              </a:ext>
            </a:extLst>
          </p:cNvPr>
          <p:cNvGrpSpPr/>
          <p:nvPr/>
        </p:nvGrpSpPr>
        <p:grpSpPr>
          <a:xfrm>
            <a:off x="-1788719" y="6998309"/>
            <a:ext cx="6817816" cy="8469337"/>
            <a:chOff x="-1788719" y="6998309"/>
            <a:chExt cx="6817816" cy="8469337"/>
          </a:xfrm>
        </p:grpSpPr>
        <p:pic>
          <p:nvPicPr>
            <p:cNvPr id="16" name="Object 3">
              <a:extLst>
                <a:ext uri="{FF2B5EF4-FFF2-40B4-BE49-F238E27FC236}">
                  <a16:creationId xmlns:a16="http://schemas.microsoft.com/office/drawing/2014/main" id="{6F6BB8D4-0E87-4159-BF96-22AE7BE4EE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340000">
              <a:off x="-5197627" y="2763640"/>
              <a:ext cx="13635633" cy="16938674"/>
            </a:xfrm>
            <a:prstGeom prst="rect">
              <a:avLst/>
            </a:prstGeom>
          </p:spPr>
        </p:pic>
        <p:pic>
          <p:nvPicPr>
            <p:cNvPr id="17" name="Object 4">
              <a:extLst>
                <a:ext uri="{FF2B5EF4-FFF2-40B4-BE49-F238E27FC236}">
                  <a16:creationId xmlns:a16="http://schemas.microsoft.com/office/drawing/2014/main" id="{AC73E312-50B1-4BD4-86E9-1B18B8B4CA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340000">
              <a:off x="-1788719" y="6998309"/>
              <a:ext cx="6817816" cy="8469337"/>
            </a:xfrm>
            <a:prstGeom prst="rect">
              <a:avLst/>
            </a:prstGeom>
          </p:spPr>
        </p:pic>
      </p:grpSp>
      <p:grpSp>
        <p:nvGrpSpPr>
          <p:cNvPr id="18" name="그룹 1002">
            <a:extLst>
              <a:ext uri="{FF2B5EF4-FFF2-40B4-BE49-F238E27FC236}">
                <a16:creationId xmlns:a16="http://schemas.microsoft.com/office/drawing/2014/main" id="{0740F3B4-140F-45F1-ABDD-FBA2E81584DC}"/>
              </a:ext>
            </a:extLst>
          </p:cNvPr>
          <p:cNvGrpSpPr/>
          <p:nvPr/>
        </p:nvGrpSpPr>
        <p:grpSpPr>
          <a:xfrm>
            <a:off x="13475648" y="-2515017"/>
            <a:ext cx="9245549" cy="6658191"/>
            <a:chOff x="13475648" y="-2515017"/>
            <a:chExt cx="9245549" cy="6658191"/>
          </a:xfrm>
        </p:grpSpPr>
        <p:grpSp>
          <p:nvGrpSpPr>
            <p:cNvPr id="19" name="그룹 1003">
              <a:extLst>
                <a:ext uri="{FF2B5EF4-FFF2-40B4-BE49-F238E27FC236}">
                  <a16:creationId xmlns:a16="http://schemas.microsoft.com/office/drawing/2014/main" id="{B15C0440-56C9-42AA-BB1B-E3EA365EB248}"/>
                </a:ext>
              </a:extLst>
            </p:cNvPr>
            <p:cNvGrpSpPr/>
            <p:nvPr/>
          </p:nvGrpSpPr>
          <p:grpSpPr>
            <a:xfrm>
              <a:off x="15724698" y="-3198408"/>
              <a:ext cx="6192704" cy="7692800"/>
              <a:chOff x="15724698" y="-3198408"/>
              <a:chExt cx="6192704" cy="7692800"/>
            </a:xfrm>
          </p:grpSpPr>
          <p:pic>
            <p:nvPicPr>
              <p:cNvPr id="23" name="Object 8">
                <a:extLst>
                  <a:ext uri="{FF2B5EF4-FFF2-40B4-BE49-F238E27FC236}">
                    <a16:creationId xmlns:a16="http://schemas.microsoft.com/office/drawing/2014/main" id="{40FF0D9E-DC8C-4340-8543-B5A9B4BDB5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5340000">
                <a:off x="12628346" y="-7044808"/>
                <a:ext cx="12385408" cy="15385600"/>
              </a:xfrm>
              <a:prstGeom prst="rect">
                <a:avLst/>
              </a:prstGeom>
            </p:spPr>
          </p:pic>
          <p:pic>
            <p:nvPicPr>
              <p:cNvPr id="24" name="Object 9">
                <a:extLst>
                  <a:ext uri="{FF2B5EF4-FFF2-40B4-BE49-F238E27FC236}">
                    <a16:creationId xmlns:a16="http://schemas.microsoft.com/office/drawing/2014/main" id="{B69D076C-40CF-4165-8E42-D1AA4993FB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5340000">
                <a:off x="15724698" y="-3198408"/>
                <a:ext cx="6192704" cy="7692800"/>
              </a:xfrm>
              <a:prstGeom prst="rect">
                <a:avLst/>
              </a:prstGeom>
            </p:spPr>
          </p:pic>
        </p:grpSp>
        <p:grpSp>
          <p:nvGrpSpPr>
            <p:cNvPr id="20" name="그룹 1004">
              <a:extLst>
                <a:ext uri="{FF2B5EF4-FFF2-40B4-BE49-F238E27FC236}">
                  <a16:creationId xmlns:a16="http://schemas.microsoft.com/office/drawing/2014/main" id="{65582BB5-959C-4A26-A477-5A29970F6582}"/>
                </a:ext>
              </a:extLst>
            </p:cNvPr>
            <p:cNvGrpSpPr/>
            <p:nvPr/>
          </p:nvGrpSpPr>
          <p:grpSpPr>
            <a:xfrm>
              <a:off x="13962383" y="-2410227"/>
              <a:ext cx="6058514" cy="7031984"/>
              <a:chOff x="13962383" y="-2410227"/>
              <a:chExt cx="6058514" cy="7031984"/>
            </a:xfrm>
          </p:grpSpPr>
          <p:pic>
            <p:nvPicPr>
              <p:cNvPr id="21" name="Object 12">
                <a:extLst>
                  <a:ext uri="{FF2B5EF4-FFF2-40B4-BE49-F238E27FC236}">
                    <a16:creationId xmlns:a16="http://schemas.microsoft.com/office/drawing/2014/main" id="{D4D7F06E-CCEA-449E-B637-649818415D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6200000">
                <a:off x="10933126" y="-5926220"/>
                <a:ext cx="12117028" cy="14063969"/>
              </a:xfrm>
              <a:prstGeom prst="rect">
                <a:avLst/>
              </a:prstGeom>
            </p:spPr>
          </p:pic>
          <p:pic>
            <p:nvPicPr>
              <p:cNvPr id="22" name="Object 13">
                <a:extLst>
                  <a:ext uri="{FF2B5EF4-FFF2-40B4-BE49-F238E27FC236}">
                    <a16:creationId xmlns:a16="http://schemas.microsoft.com/office/drawing/2014/main" id="{5A12B870-E6E9-4F5A-993F-DA3F1A938D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6200000">
                <a:off x="13962383" y="-2410227"/>
                <a:ext cx="6058514" cy="7031984"/>
              </a:xfrm>
              <a:prstGeom prst="rect">
                <a:avLst/>
              </a:prstGeom>
            </p:spPr>
          </p:pic>
        </p:grpSp>
      </p:grpSp>
      <p:pic>
        <p:nvPicPr>
          <p:cNvPr id="42" name="Object 5">
            <a:extLst>
              <a:ext uri="{FF2B5EF4-FFF2-40B4-BE49-F238E27FC236}">
                <a16:creationId xmlns:a16="http://schemas.microsoft.com/office/drawing/2014/main" id="{8AA82F4E-D5C0-4BE5-BF8F-4D18D3D8D585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655776" y="2214917"/>
            <a:ext cx="12976448" cy="7398106"/>
          </a:xfrm>
          <a:prstGeom prst="rect">
            <a:avLst/>
          </a:prstGeom>
        </p:spPr>
      </p:pic>
      <p:sp>
        <p:nvSpPr>
          <p:cNvPr id="31" name="Object 23">
            <a:extLst>
              <a:ext uri="{FF2B5EF4-FFF2-40B4-BE49-F238E27FC236}">
                <a16:creationId xmlns:a16="http://schemas.microsoft.com/office/drawing/2014/main" id="{01726EAA-5190-4C91-81FE-0F82CB4E4109}"/>
              </a:ext>
            </a:extLst>
          </p:cNvPr>
          <p:cNvSpPr txBox="1"/>
          <p:nvPr/>
        </p:nvSpPr>
        <p:spPr>
          <a:xfrm>
            <a:off x="4876800" y="2680663"/>
            <a:ext cx="8199919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4000" kern="0" spc="-200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  <a:cs typeface="굴림" pitchFamily="34" charset="0"/>
              </a:rPr>
              <a:t>주가 </a:t>
            </a:r>
            <a:r>
              <a:rPr lang="en-US" sz="4000" kern="0" spc="-200" dirty="0" err="1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  <a:cs typeface="굴림" pitchFamily="34" charset="0"/>
              </a:rPr>
              <a:t>예측</a:t>
            </a:r>
            <a:r>
              <a:rPr lang="en-US" sz="4000" kern="0" spc="-200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  <a:cs typeface="굴림" pitchFamily="34" charset="0"/>
              </a:rPr>
              <a:t> </a:t>
            </a:r>
            <a:r>
              <a:rPr lang="en-US" sz="4000" kern="0" spc="-200" dirty="0" err="1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  <a:cs typeface="굴림" pitchFamily="34" charset="0"/>
              </a:rPr>
              <a:t>모델</a:t>
            </a:r>
            <a:r>
              <a:rPr lang="en-US" sz="4000" kern="0" spc="-200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  <a:cs typeface="굴림" pitchFamily="34" charset="0"/>
              </a:rPr>
              <a:t>  :  XGB</a:t>
            </a:r>
            <a:endParaRPr lang="en-US" sz="4000" dirty="0">
              <a:ln>
                <a:solidFill>
                  <a:schemeClr val="accent2">
                    <a:lumMod val="60000"/>
                    <a:lumOff val="40000"/>
                    <a:alpha val="0"/>
                  </a:schemeClr>
                </a:solidFill>
              </a:ln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sp>
        <p:nvSpPr>
          <p:cNvPr id="33" name="Object 24">
            <a:extLst>
              <a:ext uri="{FF2B5EF4-FFF2-40B4-BE49-F238E27FC236}">
                <a16:creationId xmlns:a16="http://schemas.microsoft.com/office/drawing/2014/main" id="{8A9E870A-3E1F-4583-964A-959A0AAC4787}"/>
              </a:ext>
            </a:extLst>
          </p:cNvPr>
          <p:cNvSpPr txBox="1"/>
          <p:nvPr/>
        </p:nvSpPr>
        <p:spPr>
          <a:xfrm>
            <a:off x="9904032" y="4749051"/>
            <a:ext cx="5114069" cy="267765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굴림" pitchFamily="34" charset="0"/>
              </a:rPr>
              <a:t>Boosting 트리 기반의 </a:t>
            </a:r>
          </a:p>
          <a:p>
            <a:r>
              <a:rPr lang="en-US" sz="2400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굴림" pitchFamily="34" charset="0"/>
              </a:rPr>
              <a:t>머신러닝 모델</a:t>
            </a:r>
          </a:p>
          <a:p>
            <a:endParaRPr lang="en-US" sz="2400" dirty="0">
              <a:ln>
                <a:solidFill>
                  <a:schemeClr val="accent2">
                    <a:lumMod val="60000"/>
                    <a:lumOff val="40000"/>
                    <a:alpha val="0"/>
                  </a:schemeClr>
                </a:solidFill>
              </a:ln>
              <a:solidFill>
                <a:srgbClr val="000000"/>
              </a:solidFill>
              <a:latin typeface="LG Smart UI Regular" panose="020B0500000101010101" pitchFamily="50" charset="-127"/>
              <a:ea typeface="LG Smart UI Regular" panose="020B0500000101010101" pitchFamily="50" charset="-127"/>
              <a:cs typeface="굴림" pitchFamily="34" charset="0"/>
            </a:endParaRPr>
          </a:p>
          <a:p>
            <a:endParaRPr lang="en-US" sz="2400" dirty="0">
              <a:ln>
                <a:solidFill>
                  <a:schemeClr val="accent2">
                    <a:lumMod val="60000"/>
                    <a:lumOff val="40000"/>
                    <a:alpha val="0"/>
                  </a:schemeClr>
                </a:solidFill>
              </a:ln>
              <a:solidFill>
                <a:srgbClr val="000000"/>
              </a:solidFill>
              <a:latin typeface="LG Smart UI Regular" panose="020B0500000101010101" pitchFamily="50" charset="-127"/>
              <a:ea typeface="LG Smart UI Regular" panose="020B0500000101010101" pitchFamily="50" charset="-127"/>
              <a:cs typeface="굴림" pitchFamily="34" charset="0"/>
            </a:endParaRPr>
          </a:p>
          <a:p>
            <a:r>
              <a:rPr lang="en-US" sz="2400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굴림" pitchFamily="34" charset="0"/>
              </a:rPr>
              <a:t>1.  </a:t>
            </a:r>
            <a:r>
              <a:rPr lang="en-US" sz="2400" dirty="0" err="1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굴림" pitchFamily="34" charset="0"/>
              </a:rPr>
              <a:t>과적합</a:t>
            </a:r>
            <a:r>
              <a:rPr lang="en-US" sz="2400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굴림" pitchFamily="34" charset="0"/>
              </a:rPr>
              <a:t> </a:t>
            </a:r>
            <a:r>
              <a:rPr lang="en-US" sz="2400" dirty="0" err="1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굴림" pitchFamily="34" charset="0"/>
              </a:rPr>
              <a:t>방지</a:t>
            </a:r>
            <a:endParaRPr lang="en-US" sz="2400" dirty="0">
              <a:ln>
                <a:solidFill>
                  <a:schemeClr val="accent2">
                    <a:lumMod val="60000"/>
                    <a:lumOff val="40000"/>
                    <a:alpha val="0"/>
                  </a:schemeClr>
                </a:solidFill>
              </a:ln>
              <a:solidFill>
                <a:srgbClr val="000000"/>
              </a:solidFill>
              <a:latin typeface="LG Smart UI Regular" panose="020B0500000101010101" pitchFamily="50" charset="-127"/>
              <a:ea typeface="LG Smart UI Regular" panose="020B0500000101010101" pitchFamily="50" charset="-127"/>
              <a:cs typeface="굴림" pitchFamily="34" charset="0"/>
            </a:endParaRPr>
          </a:p>
          <a:p>
            <a:r>
              <a:rPr lang="en-US" sz="2400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굴림" pitchFamily="34" charset="0"/>
              </a:rPr>
              <a:t>2.  </a:t>
            </a:r>
            <a:r>
              <a:rPr lang="en-US" sz="2400" dirty="0" err="1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굴림" pitchFamily="34" charset="0"/>
              </a:rPr>
              <a:t>뛰어난</a:t>
            </a:r>
            <a:r>
              <a:rPr lang="en-US" sz="2400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굴림" pitchFamily="34" charset="0"/>
              </a:rPr>
              <a:t> </a:t>
            </a:r>
            <a:r>
              <a:rPr lang="en-US" sz="2400" dirty="0" err="1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굴림" pitchFamily="34" charset="0"/>
              </a:rPr>
              <a:t>성능</a:t>
            </a:r>
            <a:endParaRPr lang="en-US" sz="2400" dirty="0">
              <a:ln>
                <a:solidFill>
                  <a:schemeClr val="accent2">
                    <a:lumMod val="60000"/>
                    <a:lumOff val="40000"/>
                    <a:alpha val="0"/>
                  </a:schemeClr>
                </a:solidFill>
              </a:ln>
              <a:solidFill>
                <a:srgbClr val="000000"/>
              </a:solidFill>
              <a:latin typeface="LG Smart UI Regular" panose="020B0500000101010101" pitchFamily="50" charset="-127"/>
              <a:ea typeface="LG Smart UI Regular" panose="020B0500000101010101" pitchFamily="50" charset="-127"/>
              <a:cs typeface="굴림" pitchFamily="34" charset="0"/>
            </a:endParaRPr>
          </a:p>
          <a:p>
            <a:r>
              <a:rPr lang="en-US" sz="2400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굴림" pitchFamily="34" charset="0"/>
              </a:rPr>
              <a:t>3.  </a:t>
            </a:r>
            <a:r>
              <a:rPr lang="en-US" sz="2400" dirty="0" err="1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굴림" pitchFamily="34" charset="0"/>
              </a:rPr>
              <a:t>빠른</a:t>
            </a:r>
            <a:r>
              <a:rPr lang="en-US" sz="2400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굴림" pitchFamily="34" charset="0"/>
              </a:rPr>
              <a:t> </a:t>
            </a:r>
            <a:r>
              <a:rPr lang="en-US" sz="2400" dirty="0" err="1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굴림" pitchFamily="34" charset="0"/>
              </a:rPr>
              <a:t>학습</a:t>
            </a:r>
            <a:r>
              <a:rPr lang="en-US" sz="2400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굴림" pitchFamily="34" charset="0"/>
              </a:rPr>
              <a:t> </a:t>
            </a:r>
            <a:r>
              <a:rPr lang="en-US" sz="2400" dirty="0" err="1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굴림" pitchFamily="34" charset="0"/>
              </a:rPr>
              <a:t>속도</a:t>
            </a:r>
            <a:endParaRPr lang="en-US" sz="2400" dirty="0">
              <a:ln>
                <a:solidFill>
                  <a:schemeClr val="accent2">
                    <a:lumMod val="60000"/>
                    <a:lumOff val="40000"/>
                    <a:alpha val="0"/>
                  </a:schemeClr>
                </a:solidFill>
              </a:ln>
              <a:solidFill>
                <a:srgbClr val="000000"/>
              </a:solidFill>
              <a:latin typeface="LG Smart UI Regular" panose="020B0500000101010101" pitchFamily="50" charset="-127"/>
              <a:ea typeface="LG Smart UI Regular" panose="020B0500000101010101" pitchFamily="50" charset="-127"/>
              <a:cs typeface="굴림" pitchFamily="34" charset="0"/>
            </a:endParaRPr>
          </a:p>
        </p:txBody>
      </p:sp>
      <p:grpSp>
        <p:nvGrpSpPr>
          <p:cNvPr id="34" name="그룹 1006">
            <a:extLst>
              <a:ext uri="{FF2B5EF4-FFF2-40B4-BE49-F238E27FC236}">
                <a16:creationId xmlns:a16="http://schemas.microsoft.com/office/drawing/2014/main" id="{6CE6C350-4D26-4083-A4A9-D2752C4B3241}"/>
              </a:ext>
            </a:extLst>
          </p:cNvPr>
          <p:cNvGrpSpPr/>
          <p:nvPr/>
        </p:nvGrpSpPr>
        <p:grpSpPr>
          <a:xfrm>
            <a:off x="3448595" y="4151250"/>
            <a:ext cx="5913887" cy="3629897"/>
            <a:chOff x="3254513" y="3256449"/>
            <a:chExt cx="6359062" cy="3922676"/>
          </a:xfrm>
        </p:grpSpPr>
        <p:pic>
          <p:nvPicPr>
            <p:cNvPr id="38" name="Object 25">
              <a:extLst>
                <a:ext uri="{FF2B5EF4-FFF2-40B4-BE49-F238E27FC236}">
                  <a16:creationId xmlns:a16="http://schemas.microsoft.com/office/drawing/2014/main" id="{4597D205-7653-4F0F-BAFA-44C8C1CFF7C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254513" y="3256449"/>
              <a:ext cx="6359062" cy="3922676"/>
            </a:xfrm>
            <a:prstGeom prst="rect">
              <a:avLst/>
            </a:prstGeom>
          </p:spPr>
        </p:pic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F0808DC5-84B1-4ABA-B24E-3A0311036451}"/>
              </a:ext>
            </a:extLst>
          </p:cNvPr>
          <p:cNvGrpSpPr/>
          <p:nvPr/>
        </p:nvGrpSpPr>
        <p:grpSpPr>
          <a:xfrm>
            <a:off x="4319139" y="8347542"/>
            <a:ext cx="9655187" cy="642065"/>
            <a:chOff x="4319139" y="8173727"/>
            <a:chExt cx="9655187" cy="642065"/>
          </a:xfrm>
        </p:grpSpPr>
        <p:grpSp>
          <p:nvGrpSpPr>
            <p:cNvPr id="35" name="그룹 1007">
              <a:extLst>
                <a:ext uri="{FF2B5EF4-FFF2-40B4-BE49-F238E27FC236}">
                  <a16:creationId xmlns:a16="http://schemas.microsoft.com/office/drawing/2014/main" id="{51F6CE5F-DAE8-462B-8938-F32175A45361}"/>
                </a:ext>
              </a:extLst>
            </p:cNvPr>
            <p:cNvGrpSpPr/>
            <p:nvPr/>
          </p:nvGrpSpPr>
          <p:grpSpPr>
            <a:xfrm>
              <a:off x="5822282" y="8173727"/>
              <a:ext cx="6638784" cy="642065"/>
              <a:chOff x="5438656" y="8158118"/>
              <a:chExt cx="8036992" cy="781182"/>
            </a:xfrm>
          </p:grpSpPr>
          <p:pic>
            <p:nvPicPr>
              <p:cNvPr id="37" name="Object 28">
                <a:extLst>
                  <a:ext uri="{FF2B5EF4-FFF2-40B4-BE49-F238E27FC236}">
                    <a16:creationId xmlns:a16="http://schemas.microsoft.com/office/drawing/2014/main" id="{36D452B2-33D5-40CD-910D-E244532920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5438656" y="8158118"/>
                <a:ext cx="8036992" cy="781182"/>
              </a:xfrm>
              <a:prstGeom prst="rect">
                <a:avLst/>
              </a:prstGeom>
            </p:spPr>
          </p:pic>
        </p:grpSp>
        <p:sp>
          <p:nvSpPr>
            <p:cNvPr id="36" name="Object 31">
              <a:extLst>
                <a:ext uri="{FF2B5EF4-FFF2-40B4-BE49-F238E27FC236}">
                  <a16:creationId xmlns:a16="http://schemas.microsoft.com/office/drawing/2014/main" id="{F9E00A0B-6E9F-4B5A-821E-A4C5E0E2DD72}"/>
                </a:ext>
              </a:extLst>
            </p:cNvPr>
            <p:cNvSpPr txBox="1"/>
            <p:nvPr/>
          </p:nvSpPr>
          <p:spPr>
            <a:xfrm>
              <a:off x="4319139" y="8243274"/>
              <a:ext cx="9655187" cy="4616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dirty="0">
                  <a:ln>
                    <a:solidFill>
                      <a:schemeClr val="accent2">
                        <a:lumMod val="60000"/>
                        <a:lumOff val="40000"/>
                        <a:alpha val="0"/>
                      </a:schemeClr>
                    </a:solidFill>
                  </a:ln>
                  <a:solidFill>
                    <a:srgbClr val="000000"/>
                  </a:solidFill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분류로 활용,  주식 </a:t>
              </a:r>
              <a:r>
                <a:rPr lang="en-US" sz="2400" dirty="0">
                  <a:ln>
                    <a:solidFill>
                      <a:schemeClr val="accent2">
                        <a:lumMod val="60000"/>
                        <a:lumOff val="40000"/>
                        <a:alpha val="0"/>
                      </a:schemeClr>
                    </a:solidFill>
                  </a:ln>
                  <a:solidFill>
                    <a:srgbClr val="000000"/>
                  </a:solidFill>
                  <a:latin typeface="LG Smart UI Bold" panose="020B0800000101010101" pitchFamily="50" charset="-127"/>
                  <a:ea typeface="LG Smart UI Bold" panose="020B0800000101010101" pitchFamily="50" charset="-127"/>
                </a:rPr>
                <a:t>매도/매수 </a:t>
              </a:r>
              <a:r>
                <a:rPr lang="en-US" dirty="0" err="1">
                  <a:ln>
                    <a:solidFill>
                      <a:schemeClr val="accent2">
                        <a:lumMod val="60000"/>
                        <a:lumOff val="40000"/>
                        <a:alpha val="0"/>
                      </a:schemeClr>
                    </a:solidFill>
                  </a:ln>
                  <a:solidFill>
                    <a:srgbClr val="000000"/>
                  </a:solidFill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여부</a:t>
              </a:r>
              <a:r>
                <a:rPr lang="en-US" sz="2400" dirty="0">
                  <a:ln>
                    <a:solidFill>
                      <a:schemeClr val="accent2">
                        <a:lumMod val="60000"/>
                        <a:lumOff val="40000"/>
                        <a:alpha val="0"/>
                      </a:schemeClr>
                    </a:solidFill>
                  </a:ln>
                  <a:solidFill>
                    <a:srgbClr val="000000"/>
                  </a:solidFill>
                  <a:latin typeface="LG Smart UI Bold" panose="020B0800000101010101" pitchFamily="50" charset="-127"/>
                  <a:ea typeface="LG Smart UI Bold" panose="020B0800000101010101" pitchFamily="50" charset="-127"/>
                </a:rPr>
                <a:t> </a:t>
              </a:r>
              <a:r>
                <a:rPr lang="en-US" sz="2400" dirty="0" err="1">
                  <a:ln>
                    <a:solidFill>
                      <a:schemeClr val="accent2">
                        <a:lumMod val="60000"/>
                        <a:lumOff val="40000"/>
                        <a:alpha val="0"/>
                      </a:schemeClr>
                    </a:solidFill>
                  </a:ln>
                  <a:solidFill>
                    <a:srgbClr val="000000"/>
                  </a:solidFill>
                  <a:latin typeface="LG Smart UI Bold" panose="020B0800000101010101" pitchFamily="50" charset="-127"/>
                  <a:ea typeface="LG Smart UI Bold" panose="020B0800000101010101" pitchFamily="50" charset="-127"/>
                </a:rPr>
                <a:t>예측</a:t>
              </a:r>
              <a:endParaRPr lang="en-US" sz="2400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endParaRPr>
            </a:p>
          </p:txBody>
        </p:sp>
      </p:grpSp>
      <p:sp>
        <p:nvSpPr>
          <p:cNvPr id="39" name="Object 2">
            <a:extLst>
              <a:ext uri="{FF2B5EF4-FFF2-40B4-BE49-F238E27FC236}">
                <a16:creationId xmlns:a16="http://schemas.microsoft.com/office/drawing/2014/main" id="{70CACEB5-17D9-4AE8-B59B-EC7DD6A23EFE}"/>
              </a:ext>
            </a:extLst>
          </p:cNvPr>
          <p:cNvSpPr txBox="1"/>
          <p:nvPr/>
        </p:nvSpPr>
        <p:spPr>
          <a:xfrm>
            <a:off x="3177952" y="673977"/>
            <a:ext cx="11777429" cy="132343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8000" kern="0" spc="-400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gradFill>
                  <a:gsLst>
                    <a:gs pos="0">
                      <a:srgbClr val="3B8ECE"/>
                    </a:gs>
                    <a:gs pos="72000">
                      <a:srgbClr val="08D68E"/>
                    </a:gs>
                    <a:gs pos="100000">
                      <a:srgbClr val="08D68E"/>
                    </a:gs>
                  </a:gsLst>
                  <a:lin ang="8100000" scaled="0"/>
                </a:gradFill>
                <a:latin typeface="LG Smart UI Bold" panose="020B0800000101010101" pitchFamily="50" charset="-127"/>
                <a:ea typeface="LG Smart UI Bold" panose="020B0800000101010101" pitchFamily="50" charset="-127"/>
                <a:cs typeface="굴림" pitchFamily="34" charset="0"/>
              </a:rPr>
              <a:t>AI </a:t>
            </a:r>
            <a:r>
              <a:rPr lang="ko-KR" altLang="en-US" sz="8000" kern="0" spc="-400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gradFill>
                  <a:gsLst>
                    <a:gs pos="0">
                      <a:srgbClr val="3B8ECE"/>
                    </a:gs>
                    <a:gs pos="72000">
                      <a:srgbClr val="08D68E"/>
                    </a:gs>
                    <a:gs pos="100000">
                      <a:srgbClr val="08D68E"/>
                    </a:gs>
                  </a:gsLst>
                  <a:lin ang="8100000" scaled="0"/>
                </a:gradFill>
                <a:latin typeface="LG Smart UI Bold" panose="020B0800000101010101" pitchFamily="50" charset="-127"/>
                <a:ea typeface="LG Smart UI Bold" panose="020B0800000101010101" pitchFamily="50" charset="-127"/>
                <a:cs typeface="굴림" pitchFamily="34" charset="0"/>
              </a:rPr>
              <a:t>모델링</a:t>
            </a:r>
            <a:endParaRPr lang="en-US" dirty="0">
              <a:ln>
                <a:solidFill>
                  <a:schemeClr val="accent2">
                    <a:lumMod val="60000"/>
                    <a:lumOff val="40000"/>
                    <a:alpha val="0"/>
                  </a:schemeClr>
                </a:solidFill>
              </a:ln>
              <a:gradFill>
                <a:gsLst>
                  <a:gs pos="0">
                    <a:srgbClr val="3B8ECE"/>
                  </a:gs>
                  <a:gs pos="72000">
                    <a:srgbClr val="08D68E"/>
                  </a:gs>
                  <a:gs pos="100000">
                    <a:srgbClr val="08D68E"/>
                  </a:gs>
                </a:gsLst>
                <a:lin ang="8100000" scaled="0"/>
              </a:gradFill>
              <a:latin typeface="LG Smart UI Bold" panose="020B0800000101010101" pitchFamily="50" charset="-127"/>
              <a:ea typeface="LG Smart UI Bold" panose="020B0800000101010101" pitchFamily="50" charset="-127"/>
              <a:cs typeface="Calibri"/>
            </a:endParaRPr>
          </a:p>
        </p:txBody>
      </p:sp>
      <p:sp>
        <p:nvSpPr>
          <p:cNvPr id="40" name="Object 3">
            <a:extLst>
              <a:ext uri="{FF2B5EF4-FFF2-40B4-BE49-F238E27FC236}">
                <a16:creationId xmlns:a16="http://schemas.microsoft.com/office/drawing/2014/main" id="{F80695AF-B8BA-486B-AFB2-36013499F587}"/>
              </a:ext>
            </a:extLst>
          </p:cNvPr>
          <p:cNvSpPr txBox="1"/>
          <p:nvPr/>
        </p:nvSpPr>
        <p:spPr>
          <a:xfrm>
            <a:off x="1315157" y="837196"/>
            <a:ext cx="6832545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200" kern="0" spc="-400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굴림" pitchFamily="34" charset="0"/>
              </a:rPr>
              <a:t> AI </a:t>
            </a:r>
            <a:r>
              <a:rPr lang="ko-KR" altLang="en-US" sz="3200" kern="0" spc="-400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굴림" pitchFamily="34" charset="0"/>
              </a:rPr>
              <a:t>설계</a:t>
            </a:r>
            <a:endParaRPr lang="en-US" sz="3600" dirty="0">
              <a:ln>
                <a:solidFill>
                  <a:schemeClr val="accent2">
                    <a:lumMod val="60000"/>
                    <a:lumOff val="40000"/>
                    <a:alpha val="0"/>
                  </a:schemeClr>
                </a:solidFill>
              </a:ln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pic>
        <p:nvPicPr>
          <p:cNvPr id="41" name="그림 9">
            <a:extLst>
              <a:ext uri="{FF2B5EF4-FFF2-40B4-BE49-F238E27FC236}">
                <a16:creationId xmlns:a16="http://schemas.microsoft.com/office/drawing/2014/main" id="{A272A93E-5ED1-4977-A098-5523DBE1B88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8623" y="808567"/>
            <a:ext cx="626534" cy="612423"/>
          </a:xfrm>
          <a:prstGeom prst="rect">
            <a:avLst/>
          </a:prstGeom>
        </p:spPr>
      </p:pic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F45328AD-A9D6-42BD-BF9B-6DCB4EE12970}"/>
              </a:ext>
            </a:extLst>
          </p:cNvPr>
          <p:cNvCxnSpPr>
            <a:cxnSpLocks/>
          </p:cNvCxnSpPr>
          <p:nvPr/>
        </p:nvCxnSpPr>
        <p:spPr>
          <a:xfrm>
            <a:off x="1156658" y="3758669"/>
            <a:ext cx="15979558" cy="0"/>
          </a:xfrm>
          <a:prstGeom prst="line">
            <a:avLst/>
          </a:prstGeom>
          <a:ln w="571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79254296-FD80-4787-A9F2-1D9092498150}"/>
              </a:ext>
            </a:extLst>
          </p:cNvPr>
          <p:cNvSpPr txBox="1"/>
          <p:nvPr/>
        </p:nvSpPr>
        <p:spPr>
          <a:xfrm>
            <a:off x="17834030" y="9916439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solidFill>
                  <a:schemeClr val="bg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23</a:t>
            </a:r>
            <a:endParaRPr lang="ko-KR" altLang="en-US" dirty="0">
              <a:solidFill>
                <a:schemeClr val="bg1"/>
              </a:solidFill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325618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그룹 1001">
            <a:extLst>
              <a:ext uri="{FF2B5EF4-FFF2-40B4-BE49-F238E27FC236}">
                <a16:creationId xmlns:a16="http://schemas.microsoft.com/office/drawing/2014/main" id="{E222D06E-DCF6-4A7F-B1AE-57AB424572A1}"/>
              </a:ext>
            </a:extLst>
          </p:cNvPr>
          <p:cNvGrpSpPr/>
          <p:nvPr/>
        </p:nvGrpSpPr>
        <p:grpSpPr>
          <a:xfrm>
            <a:off x="-1788719" y="6998309"/>
            <a:ext cx="6817816" cy="8469337"/>
            <a:chOff x="-1788719" y="6998309"/>
            <a:chExt cx="6817816" cy="8469337"/>
          </a:xfrm>
        </p:grpSpPr>
        <p:pic>
          <p:nvPicPr>
            <p:cNvPr id="27" name="Object 3">
              <a:extLst>
                <a:ext uri="{FF2B5EF4-FFF2-40B4-BE49-F238E27FC236}">
                  <a16:creationId xmlns:a16="http://schemas.microsoft.com/office/drawing/2014/main" id="{5ABE9A08-0C11-4B1E-B059-E7F6B006E6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340000">
              <a:off x="-5197627" y="2763640"/>
              <a:ext cx="13635633" cy="16938674"/>
            </a:xfrm>
            <a:prstGeom prst="rect">
              <a:avLst/>
            </a:prstGeom>
          </p:spPr>
        </p:pic>
        <p:pic>
          <p:nvPicPr>
            <p:cNvPr id="28" name="Object 4">
              <a:extLst>
                <a:ext uri="{FF2B5EF4-FFF2-40B4-BE49-F238E27FC236}">
                  <a16:creationId xmlns:a16="http://schemas.microsoft.com/office/drawing/2014/main" id="{68EA9138-19F3-4FBD-9577-4F5EAA364E0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340000">
              <a:off x="-1788719" y="6998309"/>
              <a:ext cx="6817816" cy="8469337"/>
            </a:xfrm>
            <a:prstGeom prst="rect">
              <a:avLst/>
            </a:prstGeom>
          </p:spPr>
        </p:pic>
      </p:grpSp>
      <p:grpSp>
        <p:nvGrpSpPr>
          <p:cNvPr id="29" name="그룹 1002">
            <a:extLst>
              <a:ext uri="{FF2B5EF4-FFF2-40B4-BE49-F238E27FC236}">
                <a16:creationId xmlns:a16="http://schemas.microsoft.com/office/drawing/2014/main" id="{804A0919-5F84-4A8B-B73F-717B0B42E8F6}"/>
              </a:ext>
            </a:extLst>
          </p:cNvPr>
          <p:cNvGrpSpPr/>
          <p:nvPr/>
        </p:nvGrpSpPr>
        <p:grpSpPr>
          <a:xfrm>
            <a:off x="13475648" y="-2515017"/>
            <a:ext cx="9245549" cy="6658191"/>
            <a:chOff x="13475648" y="-2515017"/>
            <a:chExt cx="9245549" cy="6658191"/>
          </a:xfrm>
        </p:grpSpPr>
        <p:grpSp>
          <p:nvGrpSpPr>
            <p:cNvPr id="30" name="그룹 1003">
              <a:extLst>
                <a:ext uri="{FF2B5EF4-FFF2-40B4-BE49-F238E27FC236}">
                  <a16:creationId xmlns:a16="http://schemas.microsoft.com/office/drawing/2014/main" id="{BA2DB004-098F-4ABD-BBCB-3A1D9559B26D}"/>
                </a:ext>
              </a:extLst>
            </p:cNvPr>
            <p:cNvGrpSpPr/>
            <p:nvPr/>
          </p:nvGrpSpPr>
          <p:grpSpPr>
            <a:xfrm>
              <a:off x="15724698" y="-3198408"/>
              <a:ext cx="6192704" cy="7692800"/>
              <a:chOff x="15724698" y="-3198408"/>
              <a:chExt cx="6192704" cy="7692800"/>
            </a:xfrm>
          </p:grpSpPr>
          <p:pic>
            <p:nvPicPr>
              <p:cNvPr id="34" name="Object 8">
                <a:extLst>
                  <a:ext uri="{FF2B5EF4-FFF2-40B4-BE49-F238E27FC236}">
                    <a16:creationId xmlns:a16="http://schemas.microsoft.com/office/drawing/2014/main" id="{A052DBF2-5A55-48D0-8A30-DCA5D037EE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5340000">
                <a:off x="12628346" y="-7044808"/>
                <a:ext cx="12385408" cy="15385600"/>
              </a:xfrm>
              <a:prstGeom prst="rect">
                <a:avLst/>
              </a:prstGeom>
            </p:spPr>
          </p:pic>
          <p:pic>
            <p:nvPicPr>
              <p:cNvPr id="35" name="Object 9">
                <a:extLst>
                  <a:ext uri="{FF2B5EF4-FFF2-40B4-BE49-F238E27FC236}">
                    <a16:creationId xmlns:a16="http://schemas.microsoft.com/office/drawing/2014/main" id="{A773486D-207D-4F70-BFD7-746F3FE3BD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5340000">
                <a:off x="15724698" y="-3198408"/>
                <a:ext cx="6192704" cy="7692800"/>
              </a:xfrm>
              <a:prstGeom prst="rect">
                <a:avLst/>
              </a:prstGeom>
            </p:spPr>
          </p:pic>
        </p:grpSp>
        <p:grpSp>
          <p:nvGrpSpPr>
            <p:cNvPr id="31" name="그룹 1004">
              <a:extLst>
                <a:ext uri="{FF2B5EF4-FFF2-40B4-BE49-F238E27FC236}">
                  <a16:creationId xmlns:a16="http://schemas.microsoft.com/office/drawing/2014/main" id="{B90290EA-33D5-46A1-833F-F7B9419A14FA}"/>
                </a:ext>
              </a:extLst>
            </p:cNvPr>
            <p:cNvGrpSpPr/>
            <p:nvPr/>
          </p:nvGrpSpPr>
          <p:grpSpPr>
            <a:xfrm>
              <a:off x="13962383" y="-2410227"/>
              <a:ext cx="6058514" cy="7031984"/>
              <a:chOff x="13962383" y="-2410227"/>
              <a:chExt cx="6058514" cy="7031984"/>
            </a:xfrm>
          </p:grpSpPr>
          <p:pic>
            <p:nvPicPr>
              <p:cNvPr id="32" name="Object 12">
                <a:extLst>
                  <a:ext uri="{FF2B5EF4-FFF2-40B4-BE49-F238E27FC236}">
                    <a16:creationId xmlns:a16="http://schemas.microsoft.com/office/drawing/2014/main" id="{F795C17F-E618-4EB6-9763-5F332604BE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6200000">
                <a:off x="10933126" y="-5926220"/>
                <a:ext cx="12117028" cy="14063969"/>
              </a:xfrm>
              <a:prstGeom prst="rect">
                <a:avLst/>
              </a:prstGeom>
            </p:spPr>
          </p:pic>
          <p:pic>
            <p:nvPicPr>
              <p:cNvPr id="33" name="Object 13">
                <a:extLst>
                  <a:ext uri="{FF2B5EF4-FFF2-40B4-BE49-F238E27FC236}">
                    <a16:creationId xmlns:a16="http://schemas.microsoft.com/office/drawing/2014/main" id="{F554F94B-CF28-443C-ACA3-0691136659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6200000">
                <a:off x="13962383" y="-2410227"/>
                <a:ext cx="6058514" cy="7031984"/>
              </a:xfrm>
              <a:prstGeom prst="rect">
                <a:avLst/>
              </a:prstGeom>
            </p:spPr>
          </p:pic>
        </p:grpSp>
      </p:grpSp>
      <p:pic>
        <p:nvPicPr>
          <p:cNvPr id="42" name="Object 5">
            <a:extLst>
              <a:ext uri="{FF2B5EF4-FFF2-40B4-BE49-F238E27FC236}">
                <a16:creationId xmlns:a16="http://schemas.microsoft.com/office/drawing/2014/main" id="{8AA82F4E-D5C0-4BE5-BF8F-4D18D3D8D585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655776" y="2214917"/>
            <a:ext cx="12976448" cy="7398106"/>
          </a:xfrm>
          <a:prstGeom prst="rect">
            <a:avLst/>
          </a:prstGeom>
        </p:spPr>
      </p:pic>
      <p:sp>
        <p:nvSpPr>
          <p:cNvPr id="39" name="Object 2">
            <a:extLst>
              <a:ext uri="{FF2B5EF4-FFF2-40B4-BE49-F238E27FC236}">
                <a16:creationId xmlns:a16="http://schemas.microsoft.com/office/drawing/2014/main" id="{70CACEB5-17D9-4AE8-B59B-EC7DD6A23EFE}"/>
              </a:ext>
            </a:extLst>
          </p:cNvPr>
          <p:cNvSpPr txBox="1"/>
          <p:nvPr/>
        </p:nvSpPr>
        <p:spPr>
          <a:xfrm>
            <a:off x="3177952" y="673977"/>
            <a:ext cx="11777429" cy="132343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8000" kern="0" spc="-400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gradFill>
                  <a:gsLst>
                    <a:gs pos="0">
                      <a:srgbClr val="3B8ECE"/>
                    </a:gs>
                    <a:gs pos="72000">
                      <a:srgbClr val="08D68E"/>
                    </a:gs>
                    <a:gs pos="100000">
                      <a:srgbClr val="08D68E"/>
                    </a:gs>
                  </a:gsLst>
                  <a:lin ang="8100000" scaled="0"/>
                </a:gradFill>
                <a:latin typeface="LG Smart UI Bold" panose="020B0800000101010101" pitchFamily="50" charset="-127"/>
                <a:ea typeface="LG Smart UI Bold" panose="020B0800000101010101" pitchFamily="50" charset="-127"/>
                <a:cs typeface="굴림" pitchFamily="34" charset="0"/>
              </a:rPr>
              <a:t>AI </a:t>
            </a:r>
            <a:r>
              <a:rPr lang="ko-KR" altLang="en-US" sz="8000" kern="0" spc="-400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gradFill>
                  <a:gsLst>
                    <a:gs pos="0">
                      <a:srgbClr val="3B8ECE"/>
                    </a:gs>
                    <a:gs pos="72000">
                      <a:srgbClr val="08D68E"/>
                    </a:gs>
                    <a:gs pos="100000">
                      <a:srgbClr val="08D68E"/>
                    </a:gs>
                  </a:gsLst>
                  <a:lin ang="8100000" scaled="0"/>
                </a:gradFill>
                <a:latin typeface="LG Smart UI Bold" panose="020B0800000101010101" pitchFamily="50" charset="-127"/>
                <a:ea typeface="LG Smart UI Bold" panose="020B0800000101010101" pitchFamily="50" charset="-127"/>
                <a:cs typeface="굴림" pitchFamily="34" charset="0"/>
              </a:rPr>
              <a:t>모델링</a:t>
            </a:r>
            <a:endParaRPr lang="en-US" dirty="0">
              <a:ln>
                <a:solidFill>
                  <a:schemeClr val="accent2">
                    <a:lumMod val="60000"/>
                    <a:lumOff val="40000"/>
                    <a:alpha val="0"/>
                  </a:schemeClr>
                </a:solidFill>
              </a:ln>
              <a:gradFill>
                <a:gsLst>
                  <a:gs pos="0">
                    <a:srgbClr val="3B8ECE"/>
                  </a:gs>
                  <a:gs pos="72000">
                    <a:srgbClr val="08D68E"/>
                  </a:gs>
                  <a:gs pos="100000">
                    <a:srgbClr val="08D68E"/>
                  </a:gs>
                </a:gsLst>
                <a:lin ang="8100000" scaled="0"/>
              </a:gradFill>
              <a:latin typeface="LG Smart UI Bold" panose="020B0800000101010101" pitchFamily="50" charset="-127"/>
              <a:ea typeface="LG Smart UI Bold" panose="020B0800000101010101" pitchFamily="50" charset="-127"/>
              <a:cs typeface="Calibri"/>
            </a:endParaRPr>
          </a:p>
        </p:txBody>
      </p:sp>
      <p:sp>
        <p:nvSpPr>
          <p:cNvPr id="40" name="Object 3">
            <a:extLst>
              <a:ext uri="{FF2B5EF4-FFF2-40B4-BE49-F238E27FC236}">
                <a16:creationId xmlns:a16="http://schemas.microsoft.com/office/drawing/2014/main" id="{F80695AF-B8BA-486B-AFB2-36013499F587}"/>
              </a:ext>
            </a:extLst>
          </p:cNvPr>
          <p:cNvSpPr txBox="1"/>
          <p:nvPr/>
        </p:nvSpPr>
        <p:spPr>
          <a:xfrm>
            <a:off x="1315157" y="837196"/>
            <a:ext cx="6832545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200" kern="0" spc="-400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굴림" pitchFamily="34" charset="0"/>
              </a:rPr>
              <a:t> AI </a:t>
            </a:r>
            <a:r>
              <a:rPr lang="ko-KR" altLang="en-US" sz="3200" kern="0" spc="-400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굴림" pitchFamily="34" charset="0"/>
              </a:rPr>
              <a:t>설계</a:t>
            </a:r>
            <a:endParaRPr lang="en-US" sz="3600" dirty="0">
              <a:ln>
                <a:solidFill>
                  <a:schemeClr val="accent2">
                    <a:lumMod val="60000"/>
                    <a:lumOff val="40000"/>
                    <a:alpha val="0"/>
                  </a:schemeClr>
                </a:solidFill>
              </a:ln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pic>
        <p:nvPicPr>
          <p:cNvPr id="41" name="그림 9">
            <a:extLst>
              <a:ext uri="{FF2B5EF4-FFF2-40B4-BE49-F238E27FC236}">
                <a16:creationId xmlns:a16="http://schemas.microsoft.com/office/drawing/2014/main" id="{A272A93E-5ED1-4977-A098-5523DBE1B88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8623" y="808567"/>
            <a:ext cx="626534" cy="612423"/>
          </a:xfrm>
          <a:prstGeom prst="rect">
            <a:avLst/>
          </a:prstGeom>
        </p:spPr>
      </p:pic>
      <p:grpSp>
        <p:nvGrpSpPr>
          <p:cNvPr id="15" name="그룹 1006">
            <a:extLst>
              <a:ext uri="{FF2B5EF4-FFF2-40B4-BE49-F238E27FC236}">
                <a16:creationId xmlns:a16="http://schemas.microsoft.com/office/drawing/2014/main" id="{0F5E7E59-A7D1-4AB5-859D-AA6D9B31B5E1}"/>
              </a:ext>
            </a:extLst>
          </p:cNvPr>
          <p:cNvGrpSpPr/>
          <p:nvPr/>
        </p:nvGrpSpPr>
        <p:grpSpPr>
          <a:xfrm>
            <a:off x="3195332" y="5317259"/>
            <a:ext cx="4773922" cy="2980722"/>
            <a:chOff x="2606541" y="4621510"/>
            <a:chExt cx="5664229" cy="3536608"/>
          </a:xfrm>
        </p:grpSpPr>
        <p:pic>
          <p:nvPicPr>
            <p:cNvPr id="16" name="Object 24">
              <a:extLst>
                <a:ext uri="{FF2B5EF4-FFF2-40B4-BE49-F238E27FC236}">
                  <a16:creationId xmlns:a16="http://schemas.microsoft.com/office/drawing/2014/main" id="{E7AC1CF8-147A-48C8-89E5-5022665245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606541" y="4621510"/>
              <a:ext cx="5664229" cy="3536608"/>
            </a:xfrm>
            <a:prstGeom prst="rect">
              <a:avLst/>
            </a:prstGeom>
          </p:spPr>
        </p:pic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EA2FE4E5-CBEF-444E-9435-48225635391D}"/>
              </a:ext>
            </a:extLst>
          </p:cNvPr>
          <p:cNvGrpSpPr/>
          <p:nvPr/>
        </p:nvGrpSpPr>
        <p:grpSpPr>
          <a:xfrm>
            <a:off x="4114800" y="8343900"/>
            <a:ext cx="9851450" cy="658395"/>
            <a:chOff x="3987728" y="8128752"/>
            <a:chExt cx="9851450" cy="658395"/>
          </a:xfrm>
        </p:grpSpPr>
        <p:grpSp>
          <p:nvGrpSpPr>
            <p:cNvPr id="17" name="그룹 1007">
              <a:extLst>
                <a:ext uri="{FF2B5EF4-FFF2-40B4-BE49-F238E27FC236}">
                  <a16:creationId xmlns:a16="http://schemas.microsoft.com/office/drawing/2014/main" id="{182601BE-E42C-45AE-A337-9ACAF56DCC03}"/>
                </a:ext>
              </a:extLst>
            </p:cNvPr>
            <p:cNvGrpSpPr/>
            <p:nvPr/>
          </p:nvGrpSpPr>
          <p:grpSpPr>
            <a:xfrm>
              <a:off x="5582293" y="8128752"/>
              <a:ext cx="6773732" cy="658395"/>
              <a:chOff x="5438656" y="8339988"/>
              <a:chExt cx="8036992" cy="781182"/>
            </a:xfrm>
          </p:grpSpPr>
          <p:pic>
            <p:nvPicPr>
              <p:cNvPr id="18" name="Object 27">
                <a:extLst>
                  <a:ext uri="{FF2B5EF4-FFF2-40B4-BE49-F238E27FC236}">
                    <a16:creationId xmlns:a16="http://schemas.microsoft.com/office/drawing/2014/main" id="{08B7C379-45E3-4DF1-A84C-FE9D5348C2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5438656" y="8339988"/>
                <a:ext cx="8036992" cy="781182"/>
              </a:xfrm>
              <a:prstGeom prst="rect">
                <a:avLst/>
              </a:prstGeom>
            </p:spPr>
          </p:pic>
        </p:grpSp>
        <p:sp>
          <p:nvSpPr>
            <p:cNvPr id="19" name="Object 30">
              <a:extLst>
                <a:ext uri="{FF2B5EF4-FFF2-40B4-BE49-F238E27FC236}">
                  <a16:creationId xmlns:a16="http://schemas.microsoft.com/office/drawing/2014/main" id="{891D7B8C-C82B-402E-854D-8C5898BFAA17}"/>
                </a:ext>
              </a:extLst>
            </p:cNvPr>
            <p:cNvSpPr txBox="1"/>
            <p:nvPr/>
          </p:nvSpPr>
          <p:spPr>
            <a:xfrm>
              <a:off x="3987728" y="8227117"/>
              <a:ext cx="9851450" cy="4616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dirty="0">
                  <a:ln>
                    <a:solidFill>
                      <a:schemeClr val="accent2">
                        <a:lumMod val="60000"/>
                        <a:lumOff val="40000"/>
                        <a:alpha val="0"/>
                      </a:schemeClr>
                    </a:solidFill>
                  </a:ln>
                  <a:solidFill>
                    <a:srgbClr val="000000"/>
                  </a:solidFill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출력 값에 따라 </a:t>
              </a:r>
              <a:r>
                <a:rPr lang="en-US" dirty="0" err="1">
                  <a:ln>
                    <a:solidFill>
                      <a:schemeClr val="accent2">
                        <a:lumMod val="60000"/>
                        <a:lumOff val="40000"/>
                        <a:alpha val="0"/>
                      </a:schemeClr>
                    </a:solidFill>
                  </a:ln>
                  <a:solidFill>
                    <a:srgbClr val="000000"/>
                  </a:solidFill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주식</a:t>
              </a:r>
              <a:r>
                <a:rPr lang="en-US" dirty="0">
                  <a:ln>
                    <a:solidFill>
                      <a:schemeClr val="accent2">
                        <a:lumMod val="60000"/>
                        <a:lumOff val="40000"/>
                        <a:alpha val="0"/>
                      </a:schemeClr>
                    </a:solidFill>
                  </a:ln>
                  <a:solidFill>
                    <a:srgbClr val="000000"/>
                  </a:solidFill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 </a:t>
              </a:r>
              <a:r>
                <a:rPr lang="en-US" sz="2400" dirty="0" err="1">
                  <a:ln>
                    <a:solidFill>
                      <a:schemeClr val="accent2">
                        <a:lumMod val="60000"/>
                        <a:lumOff val="40000"/>
                        <a:alpha val="0"/>
                      </a:schemeClr>
                    </a:solidFill>
                  </a:ln>
                  <a:solidFill>
                    <a:srgbClr val="000000"/>
                  </a:solidFill>
                  <a:latin typeface="LG Smart UI Bold" panose="020B0800000101010101" pitchFamily="50" charset="-127"/>
                  <a:ea typeface="LG Smart UI Bold" panose="020B0800000101010101" pitchFamily="50" charset="-127"/>
                </a:rPr>
                <a:t>매도</a:t>
              </a:r>
              <a:r>
                <a:rPr lang="en-US" sz="2400" dirty="0">
                  <a:ln>
                    <a:solidFill>
                      <a:schemeClr val="accent2">
                        <a:lumMod val="60000"/>
                        <a:lumOff val="40000"/>
                        <a:alpha val="0"/>
                      </a:schemeClr>
                    </a:solidFill>
                  </a:ln>
                  <a:solidFill>
                    <a:srgbClr val="000000"/>
                  </a:solidFill>
                  <a:latin typeface="LG Smart UI Bold" panose="020B0800000101010101" pitchFamily="50" charset="-127"/>
                  <a:ea typeface="LG Smart UI Bold" panose="020B0800000101010101" pitchFamily="50" charset="-127"/>
                </a:rPr>
                <a:t>/</a:t>
              </a:r>
              <a:r>
                <a:rPr lang="en-US" sz="2400" dirty="0" err="1">
                  <a:ln>
                    <a:solidFill>
                      <a:schemeClr val="accent2">
                        <a:lumMod val="60000"/>
                        <a:lumOff val="40000"/>
                        <a:alpha val="0"/>
                      </a:schemeClr>
                    </a:solidFill>
                  </a:ln>
                  <a:solidFill>
                    <a:srgbClr val="000000"/>
                  </a:solidFill>
                  <a:latin typeface="LG Smart UI Bold" panose="020B0800000101010101" pitchFamily="50" charset="-127"/>
                  <a:ea typeface="LG Smart UI Bold" panose="020B0800000101010101" pitchFamily="50" charset="-127"/>
                </a:rPr>
                <a:t>매수</a:t>
              </a:r>
              <a:r>
                <a:rPr lang="en-US" sz="2400" dirty="0">
                  <a:ln>
                    <a:solidFill>
                      <a:schemeClr val="accent2">
                        <a:lumMod val="60000"/>
                        <a:lumOff val="40000"/>
                        <a:alpha val="0"/>
                      </a:schemeClr>
                    </a:solidFill>
                  </a:ln>
                  <a:solidFill>
                    <a:srgbClr val="000000"/>
                  </a:solidFill>
                  <a:latin typeface="LG Smart UI Bold" panose="020B0800000101010101" pitchFamily="50" charset="-127"/>
                  <a:ea typeface="LG Smart UI Bold" panose="020B0800000101010101" pitchFamily="50" charset="-127"/>
                </a:rPr>
                <a:t> 여부</a:t>
              </a:r>
              <a:r>
                <a:rPr lang="en-US" sz="2400" dirty="0">
                  <a:ln>
                    <a:solidFill>
                      <a:schemeClr val="accent2">
                        <a:lumMod val="60000"/>
                        <a:lumOff val="40000"/>
                        <a:alpha val="0"/>
                      </a:schemeClr>
                    </a:solidFill>
                  </a:ln>
                  <a:solidFill>
                    <a:srgbClr val="000000"/>
                  </a:solidFill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 </a:t>
              </a:r>
              <a:r>
                <a:rPr lang="en-US" dirty="0">
                  <a:ln>
                    <a:solidFill>
                      <a:schemeClr val="accent2">
                        <a:lumMod val="60000"/>
                        <a:lumOff val="40000"/>
                        <a:alpha val="0"/>
                      </a:schemeClr>
                    </a:solidFill>
                  </a:ln>
                  <a:solidFill>
                    <a:srgbClr val="000000"/>
                  </a:solidFill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및</a:t>
              </a:r>
              <a:r>
                <a:rPr lang="en-US" sz="2400" dirty="0">
                  <a:ln>
                    <a:solidFill>
                      <a:schemeClr val="accent2">
                        <a:lumMod val="60000"/>
                        <a:lumOff val="40000"/>
                        <a:alpha val="0"/>
                      </a:schemeClr>
                    </a:solidFill>
                  </a:ln>
                  <a:solidFill>
                    <a:srgbClr val="000000"/>
                  </a:solidFill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 </a:t>
              </a:r>
              <a:r>
                <a:rPr lang="en-US" sz="2400" dirty="0" err="1">
                  <a:ln>
                    <a:solidFill>
                      <a:schemeClr val="accent2">
                        <a:lumMod val="60000"/>
                        <a:lumOff val="40000"/>
                        <a:alpha val="0"/>
                      </a:schemeClr>
                    </a:solidFill>
                  </a:ln>
                  <a:solidFill>
                    <a:srgbClr val="000000"/>
                  </a:solidFill>
                  <a:latin typeface="LG Smart UI Bold" panose="020B0800000101010101" pitchFamily="50" charset="-127"/>
                  <a:ea typeface="LG Smart UI Bold" panose="020B0800000101010101" pitchFamily="50" charset="-127"/>
                </a:rPr>
                <a:t>개수</a:t>
              </a:r>
              <a:r>
                <a:rPr lang="en-US" sz="2400" dirty="0">
                  <a:ln>
                    <a:solidFill>
                      <a:schemeClr val="accent2">
                        <a:lumMod val="60000"/>
                        <a:lumOff val="40000"/>
                        <a:alpha val="0"/>
                      </a:schemeClr>
                    </a:solidFill>
                  </a:ln>
                  <a:solidFill>
                    <a:srgbClr val="000000"/>
                  </a:solidFill>
                  <a:latin typeface="LG Smart UI Bold" panose="020B0800000101010101" pitchFamily="50" charset="-127"/>
                  <a:ea typeface="LG Smart UI Bold" panose="020B0800000101010101" pitchFamily="50" charset="-127"/>
                </a:rPr>
                <a:t> </a:t>
              </a:r>
              <a:r>
                <a:rPr lang="en-US" sz="2400" dirty="0" err="1">
                  <a:ln>
                    <a:solidFill>
                      <a:schemeClr val="accent2">
                        <a:lumMod val="60000"/>
                        <a:lumOff val="40000"/>
                        <a:alpha val="0"/>
                      </a:schemeClr>
                    </a:solidFill>
                  </a:ln>
                  <a:solidFill>
                    <a:srgbClr val="000000"/>
                  </a:solidFill>
                  <a:latin typeface="LG Smart UI Bold" panose="020B0800000101010101" pitchFamily="50" charset="-127"/>
                  <a:ea typeface="LG Smart UI Bold" panose="020B0800000101010101" pitchFamily="50" charset="-127"/>
                </a:rPr>
                <a:t>변화</a:t>
              </a:r>
              <a:endParaRPr lang="en-US" sz="2400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endParaRPr>
            </a:p>
          </p:txBody>
        </p:sp>
      </p:grpSp>
      <p:grpSp>
        <p:nvGrpSpPr>
          <p:cNvPr id="20" name="그룹 1008">
            <a:extLst>
              <a:ext uri="{FF2B5EF4-FFF2-40B4-BE49-F238E27FC236}">
                <a16:creationId xmlns:a16="http://schemas.microsoft.com/office/drawing/2014/main" id="{0A68A62F-AB61-4D8F-B9CF-07C5F311BF53}"/>
              </a:ext>
            </a:extLst>
          </p:cNvPr>
          <p:cNvGrpSpPr/>
          <p:nvPr/>
        </p:nvGrpSpPr>
        <p:grpSpPr>
          <a:xfrm>
            <a:off x="8117206" y="5407772"/>
            <a:ext cx="6180273" cy="2239533"/>
            <a:chOff x="8446315" y="4728902"/>
            <a:chExt cx="7332856" cy="2657193"/>
          </a:xfrm>
        </p:grpSpPr>
        <p:pic>
          <p:nvPicPr>
            <p:cNvPr id="21" name="Object 31">
              <a:extLst>
                <a:ext uri="{FF2B5EF4-FFF2-40B4-BE49-F238E27FC236}">
                  <a16:creationId xmlns:a16="http://schemas.microsoft.com/office/drawing/2014/main" id="{0BA22582-FFEC-4267-86AD-850F3EE9014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446315" y="4728902"/>
              <a:ext cx="7332856" cy="2657193"/>
            </a:xfrm>
            <a:prstGeom prst="rect">
              <a:avLst/>
            </a:prstGeom>
          </p:spPr>
        </p:pic>
      </p:grpSp>
      <p:sp>
        <p:nvSpPr>
          <p:cNvPr id="22" name="Object 34">
            <a:extLst>
              <a:ext uri="{FF2B5EF4-FFF2-40B4-BE49-F238E27FC236}">
                <a16:creationId xmlns:a16="http://schemas.microsoft.com/office/drawing/2014/main" id="{8C4EC91A-8645-4F32-8BDB-541F555AE2B9}"/>
              </a:ext>
            </a:extLst>
          </p:cNvPr>
          <p:cNvSpPr txBox="1"/>
          <p:nvPr/>
        </p:nvSpPr>
        <p:spPr>
          <a:xfrm>
            <a:off x="7696200" y="4190345"/>
            <a:ext cx="5721973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시계열 </a:t>
            </a:r>
            <a:r>
              <a:rPr lang="en-US" sz="2400" dirty="0" err="1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예측에</a:t>
            </a:r>
            <a:r>
              <a:rPr lang="en-US" sz="2400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</a:t>
            </a:r>
            <a:r>
              <a:rPr lang="ko-KR" altLang="en-US" sz="2400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주로</a:t>
            </a:r>
            <a:r>
              <a:rPr lang="en-US" sz="2400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</a:t>
            </a:r>
            <a:r>
              <a:rPr lang="en-US" sz="2400" dirty="0" err="1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이용되는</a:t>
            </a:r>
            <a:r>
              <a:rPr lang="en-US" sz="2400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</a:t>
            </a:r>
            <a:r>
              <a:rPr lang="en-US" sz="2400" dirty="0" err="1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모델</a:t>
            </a:r>
            <a:endParaRPr lang="en-US" sz="2400" dirty="0">
              <a:ln>
                <a:solidFill>
                  <a:schemeClr val="accent2">
                    <a:lumMod val="60000"/>
                    <a:lumOff val="40000"/>
                    <a:alpha val="0"/>
                  </a:schemeClr>
                </a:solidFill>
              </a:ln>
              <a:solidFill>
                <a:srgbClr val="000000"/>
              </a:solidFill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  <a:p>
            <a:r>
              <a:rPr lang="en-US" sz="2400" dirty="0" err="1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데이터</a:t>
            </a:r>
            <a:r>
              <a:rPr lang="en-US" sz="2400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순서 간 관계를 </a:t>
            </a:r>
            <a:r>
              <a:rPr lang="en-US" sz="2400" dirty="0" err="1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예측에</a:t>
            </a:r>
            <a:r>
              <a:rPr lang="en-US" sz="2400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</a:t>
            </a:r>
            <a:r>
              <a:rPr lang="en-US" sz="2400" dirty="0" err="1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반영</a:t>
            </a:r>
            <a:endParaRPr lang="en-US" sz="2400" dirty="0">
              <a:ln>
                <a:solidFill>
                  <a:schemeClr val="accent2">
                    <a:lumMod val="60000"/>
                    <a:lumOff val="40000"/>
                    <a:alpha val="0"/>
                  </a:schemeClr>
                </a:solidFill>
              </a:ln>
              <a:solidFill>
                <a:srgbClr val="000000"/>
              </a:solidFill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sp>
        <p:nvSpPr>
          <p:cNvPr id="23" name="Object 35">
            <a:extLst>
              <a:ext uri="{FF2B5EF4-FFF2-40B4-BE49-F238E27FC236}">
                <a16:creationId xmlns:a16="http://schemas.microsoft.com/office/drawing/2014/main" id="{51754253-C1E2-4477-82AE-51BD4D48AA89}"/>
              </a:ext>
            </a:extLst>
          </p:cNvPr>
          <p:cNvSpPr txBox="1"/>
          <p:nvPr/>
        </p:nvSpPr>
        <p:spPr>
          <a:xfrm>
            <a:off x="5128380" y="4313431"/>
            <a:ext cx="3785073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400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LSTM</a:t>
            </a:r>
          </a:p>
        </p:txBody>
      </p:sp>
      <p:sp>
        <p:nvSpPr>
          <p:cNvPr id="25" name="Object 23">
            <a:extLst>
              <a:ext uri="{FF2B5EF4-FFF2-40B4-BE49-F238E27FC236}">
                <a16:creationId xmlns:a16="http://schemas.microsoft.com/office/drawing/2014/main" id="{42A2B7D4-73D2-4F21-A215-684D47E4B3CA}"/>
              </a:ext>
            </a:extLst>
          </p:cNvPr>
          <p:cNvSpPr txBox="1"/>
          <p:nvPr/>
        </p:nvSpPr>
        <p:spPr>
          <a:xfrm>
            <a:off x="4876800" y="2680663"/>
            <a:ext cx="8199919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4000" kern="0" spc="-200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  <a:cs typeface="굴림" pitchFamily="34" charset="0"/>
              </a:rPr>
              <a:t>주가 </a:t>
            </a:r>
            <a:r>
              <a:rPr lang="en-US" sz="4000" kern="0" spc="-200" dirty="0" err="1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  <a:cs typeface="굴림" pitchFamily="34" charset="0"/>
              </a:rPr>
              <a:t>예측</a:t>
            </a:r>
            <a:r>
              <a:rPr lang="en-US" sz="4000" kern="0" spc="-200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  <a:cs typeface="굴림" pitchFamily="34" charset="0"/>
              </a:rPr>
              <a:t> </a:t>
            </a:r>
            <a:r>
              <a:rPr lang="en-US" sz="4000" kern="0" spc="-200" dirty="0" err="1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  <a:cs typeface="굴림" pitchFamily="34" charset="0"/>
              </a:rPr>
              <a:t>모델</a:t>
            </a:r>
            <a:r>
              <a:rPr lang="en-US" sz="4000" kern="0" spc="-200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  <a:cs typeface="굴림" pitchFamily="34" charset="0"/>
              </a:rPr>
              <a:t>  :  LSTM</a:t>
            </a:r>
            <a:endParaRPr lang="en-US" sz="4000" dirty="0">
              <a:ln>
                <a:solidFill>
                  <a:schemeClr val="accent2">
                    <a:lumMod val="60000"/>
                    <a:lumOff val="40000"/>
                    <a:alpha val="0"/>
                  </a:schemeClr>
                </a:solidFill>
              </a:ln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8183ACAC-6797-4666-8B97-9D8C38886B1D}"/>
              </a:ext>
            </a:extLst>
          </p:cNvPr>
          <p:cNvCxnSpPr>
            <a:cxnSpLocks/>
          </p:cNvCxnSpPr>
          <p:nvPr/>
        </p:nvCxnSpPr>
        <p:spPr>
          <a:xfrm>
            <a:off x="1156658" y="3758669"/>
            <a:ext cx="15979558" cy="0"/>
          </a:xfrm>
          <a:prstGeom prst="line">
            <a:avLst/>
          </a:prstGeom>
          <a:ln w="571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7B0705FD-4BB2-4858-9064-A79E8FBD339D}"/>
              </a:ext>
            </a:extLst>
          </p:cNvPr>
          <p:cNvSpPr txBox="1"/>
          <p:nvPr/>
        </p:nvSpPr>
        <p:spPr>
          <a:xfrm>
            <a:off x="17834030" y="9916439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solidFill>
                  <a:schemeClr val="bg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24</a:t>
            </a:r>
            <a:endParaRPr lang="ko-KR" altLang="en-US" dirty="0">
              <a:solidFill>
                <a:schemeClr val="bg1"/>
              </a:solidFill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53175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그룹 1001">
            <a:extLst>
              <a:ext uri="{FF2B5EF4-FFF2-40B4-BE49-F238E27FC236}">
                <a16:creationId xmlns:a16="http://schemas.microsoft.com/office/drawing/2014/main" id="{A8E2114A-F1E3-4D8F-837E-304AFD67EADC}"/>
              </a:ext>
            </a:extLst>
          </p:cNvPr>
          <p:cNvGrpSpPr/>
          <p:nvPr/>
        </p:nvGrpSpPr>
        <p:grpSpPr>
          <a:xfrm>
            <a:off x="-1788719" y="6998309"/>
            <a:ext cx="6817816" cy="8469337"/>
            <a:chOff x="-1788719" y="6998309"/>
            <a:chExt cx="6817816" cy="8469337"/>
          </a:xfrm>
        </p:grpSpPr>
        <p:pic>
          <p:nvPicPr>
            <p:cNvPr id="65" name="Object 3">
              <a:extLst>
                <a:ext uri="{FF2B5EF4-FFF2-40B4-BE49-F238E27FC236}">
                  <a16:creationId xmlns:a16="http://schemas.microsoft.com/office/drawing/2014/main" id="{B4F06871-05F7-4D2D-AA83-B8D39897D3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340000">
              <a:off x="-5197627" y="2763640"/>
              <a:ext cx="13635633" cy="16938674"/>
            </a:xfrm>
            <a:prstGeom prst="rect">
              <a:avLst/>
            </a:prstGeom>
          </p:spPr>
        </p:pic>
        <p:pic>
          <p:nvPicPr>
            <p:cNvPr id="66" name="Object 4">
              <a:extLst>
                <a:ext uri="{FF2B5EF4-FFF2-40B4-BE49-F238E27FC236}">
                  <a16:creationId xmlns:a16="http://schemas.microsoft.com/office/drawing/2014/main" id="{D9AB7D48-FD90-4694-B586-B4A1FD10629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340000">
              <a:off x="-1788719" y="6998309"/>
              <a:ext cx="6817816" cy="8469337"/>
            </a:xfrm>
            <a:prstGeom prst="rect">
              <a:avLst/>
            </a:prstGeom>
          </p:spPr>
        </p:pic>
      </p:grpSp>
      <p:grpSp>
        <p:nvGrpSpPr>
          <p:cNvPr id="67" name="그룹 1002">
            <a:extLst>
              <a:ext uri="{FF2B5EF4-FFF2-40B4-BE49-F238E27FC236}">
                <a16:creationId xmlns:a16="http://schemas.microsoft.com/office/drawing/2014/main" id="{5317DCB3-6565-4D82-BBB7-4D5BCE35FEF4}"/>
              </a:ext>
            </a:extLst>
          </p:cNvPr>
          <p:cNvGrpSpPr/>
          <p:nvPr/>
        </p:nvGrpSpPr>
        <p:grpSpPr>
          <a:xfrm>
            <a:off x="13475648" y="-2515017"/>
            <a:ext cx="9245549" cy="6658191"/>
            <a:chOff x="13475648" y="-2515017"/>
            <a:chExt cx="9245549" cy="6658191"/>
          </a:xfrm>
        </p:grpSpPr>
        <p:grpSp>
          <p:nvGrpSpPr>
            <p:cNvPr id="68" name="그룹 1003">
              <a:extLst>
                <a:ext uri="{FF2B5EF4-FFF2-40B4-BE49-F238E27FC236}">
                  <a16:creationId xmlns:a16="http://schemas.microsoft.com/office/drawing/2014/main" id="{2083A460-9552-4A0F-B111-E8FCB92F8940}"/>
                </a:ext>
              </a:extLst>
            </p:cNvPr>
            <p:cNvGrpSpPr/>
            <p:nvPr/>
          </p:nvGrpSpPr>
          <p:grpSpPr>
            <a:xfrm>
              <a:off x="15724698" y="-3198408"/>
              <a:ext cx="6192704" cy="7692800"/>
              <a:chOff x="15724698" y="-3198408"/>
              <a:chExt cx="6192704" cy="7692800"/>
            </a:xfrm>
          </p:grpSpPr>
          <p:pic>
            <p:nvPicPr>
              <p:cNvPr id="75" name="Object 8">
                <a:extLst>
                  <a:ext uri="{FF2B5EF4-FFF2-40B4-BE49-F238E27FC236}">
                    <a16:creationId xmlns:a16="http://schemas.microsoft.com/office/drawing/2014/main" id="{8686D66D-47F8-4300-8265-7D17D5B2C7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5340000">
                <a:off x="12628346" y="-7044808"/>
                <a:ext cx="12385408" cy="15385600"/>
              </a:xfrm>
              <a:prstGeom prst="rect">
                <a:avLst/>
              </a:prstGeom>
            </p:spPr>
          </p:pic>
          <p:pic>
            <p:nvPicPr>
              <p:cNvPr id="76" name="Object 9">
                <a:extLst>
                  <a:ext uri="{FF2B5EF4-FFF2-40B4-BE49-F238E27FC236}">
                    <a16:creationId xmlns:a16="http://schemas.microsoft.com/office/drawing/2014/main" id="{573D3895-127F-4C46-B5C9-1B1F939204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5340000">
                <a:off x="15724698" y="-3198408"/>
                <a:ext cx="6192704" cy="7692800"/>
              </a:xfrm>
              <a:prstGeom prst="rect">
                <a:avLst/>
              </a:prstGeom>
            </p:spPr>
          </p:pic>
        </p:grpSp>
        <p:grpSp>
          <p:nvGrpSpPr>
            <p:cNvPr id="71" name="그룹 1004">
              <a:extLst>
                <a:ext uri="{FF2B5EF4-FFF2-40B4-BE49-F238E27FC236}">
                  <a16:creationId xmlns:a16="http://schemas.microsoft.com/office/drawing/2014/main" id="{E48DBD0A-5847-436E-B27F-1C73568FC025}"/>
                </a:ext>
              </a:extLst>
            </p:cNvPr>
            <p:cNvGrpSpPr/>
            <p:nvPr/>
          </p:nvGrpSpPr>
          <p:grpSpPr>
            <a:xfrm>
              <a:off x="13962383" y="-2410227"/>
              <a:ext cx="6058514" cy="7031984"/>
              <a:chOff x="13962383" y="-2410227"/>
              <a:chExt cx="6058514" cy="7031984"/>
            </a:xfrm>
          </p:grpSpPr>
          <p:pic>
            <p:nvPicPr>
              <p:cNvPr id="72" name="Object 12">
                <a:extLst>
                  <a:ext uri="{FF2B5EF4-FFF2-40B4-BE49-F238E27FC236}">
                    <a16:creationId xmlns:a16="http://schemas.microsoft.com/office/drawing/2014/main" id="{15619021-AD3E-4ECB-BC9B-42E098FC58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6200000">
                <a:off x="10933126" y="-5926220"/>
                <a:ext cx="12117028" cy="14063969"/>
              </a:xfrm>
              <a:prstGeom prst="rect">
                <a:avLst/>
              </a:prstGeom>
            </p:spPr>
          </p:pic>
          <p:pic>
            <p:nvPicPr>
              <p:cNvPr id="74" name="Object 13">
                <a:extLst>
                  <a:ext uri="{FF2B5EF4-FFF2-40B4-BE49-F238E27FC236}">
                    <a16:creationId xmlns:a16="http://schemas.microsoft.com/office/drawing/2014/main" id="{E0A2DE2B-ADA4-4B74-9D29-DF32AE4E69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6200000">
                <a:off x="13962383" y="-2410227"/>
                <a:ext cx="6058514" cy="7031984"/>
              </a:xfrm>
              <a:prstGeom prst="rect">
                <a:avLst/>
              </a:prstGeom>
            </p:spPr>
          </p:pic>
        </p:grpSp>
      </p:grp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A6F1F469-7644-490B-B506-7BCC28FCD824}"/>
              </a:ext>
            </a:extLst>
          </p:cNvPr>
          <p:cNvSpPr/>
          <p:nvPr/>
        </p:nvSpPr>
        <p:spPr>
          <a:xfrm>
            <a:off x="1166820" y="3743031"/>
            <a:ext cx="15952075" cy="4399484"/>
          </a:xfrm>
          <a:prstGeom prst="roundRect">
            <a:avLst>
              <a:gd name="adj" fmla="val 2464"/>
            </a:avLst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accent2">
                    <a:lumMod val="60000"/>
                    <a:lumOff val="40000"/>
                    <a:alpha val="0"/>
                  </a:schemeClr>
                </a:solidFill>
              </a:ln>
              <a:ea typeface="LG Smart UI Regular" panose="020B0500000101010101" pitchFamily="50" charset="-127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1166820" y="2975645"/>
            <a:ext cx="15952075" cy="749529"/>
            <a:chOff x="1166820" y="3252901"/>
            <a:chExt cx="15952075" cy="74952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66820" y="3252901"/>
              <a:ext cx="15952075" cy="749529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1426967" y="3133363"/>
            <a:ext cx="2415229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400" kern="0" spc="-100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  <a:cs typeface="굴림" pitchFamily="34" charset="0"/>
              </a:rPr>
              <a:t>모델</a:t>
            </a:r>
            <a:endParaRPr lang="en-US" dirty="0">
              <a:ln>
                <a:solidFill>
                  <a:schemeClr val="accent2">
                    <a:lumMod val="60000"/>
                    <a:lumOff val="40000"/>
                    <a:alpha val="0"/>
                  </a:schemeClr>
                </a:solidFill>
              </a:ln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1109391" y="5389486"/>
            <a:ext cx="6403219" cy="35714"/>
            <a:chOff x="1109391" y="5666742"/>
            <a:chExt cx="6403219" cy="3571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5400000">
              <a:off x="1109391" y="5666742"/>
              <a:ext cx="6403219" cy="3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419518" y="5389486"/>
            <a:ext cx="6403219" cy="35714"/>
            <a:chOff x="4419518" y="5666742"/>
            <a:chExt cx="6403219" cy="3571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5400000">
              <a:off x="4419518" y="5666742"/>
              <a:ext cx="6403219" cy="357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808840" y="5380304"/>
            <a:ext cx="6386425" cy="35714"/>
            <a:chOff x="7808840" y="5657560"/>
            <a:chExt cx="6386425" cy="3571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5460000">
              <a:off x="7808840" y="5657560"/>
              <a:ext cx="6386425" cy="3571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321540" y="5241050"/>
            <a:ext cx="5871151" cy="35714"/>
            <a:chOff x="11321540" y="5518306"/>
            <a:chExt cx="5871151" cy="3571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5400000">
              <a:off x="11321540" y="5518306"/>
              <a:ext cx="5871151" cy="3571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68637" y="4603453"/>
            <a:ext cx="16340572" cy="35714"/>
            <a:chOff x="868637" y="4880709"/>
            <a:chExt cx="16340572" cy="35714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68637" y="4880709"/>
              <a:ext cx="16340572" cy="3571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68637" y="5481294"/>
            <a:ext cx="16340572" cy="35714"/>
            <a:chOff x="868637" y="5758550"/>
            <a:chExt cx="16340572" cy="35714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68637" y="5758550"/>
              <a:ext cx="16340572" cy="3571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868637" y="6359135"/>
            <a:ext cx="16340572" cy="35714"/>
            <a:chOff x="868637" y="6636391"/>
            <a:chExt cx="16340572" cy="35714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68637" y="6636391"/>
              <a:ext cx="16340572" cy="3571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868637" y="7236976"/>
            <a:ext cx="16340572" cy="35714"/>
            <a:chOff x="868637" y="7514232"/>
            <a:chExt cx="16340572" cy="35714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68637" y="7514232"/>
              <a:ext cx="16340572" cy="35714"/>
            </a:xfrm>
            <a:prstGeom prst="rect">
              <a:avLst/>
            </a:prstGeom>
          </p:spPr>
        </p:pic>
      </p:grpSp>
      <p:sp>
        <p:nvSpPr>
          <p:cNvPr id="35" name="Object 35"/>
          <p:cNvSpPr txBox="1"/>
          <p:nvPr/>
        </p:nvSpPr>
        <p:spPr>
          <a:xfrm>
            <a:off x="4876514" y="3133363"/>
            <a:ext cx="200000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400" kern="0" spc="-100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  <a:cs typeface="굴림" pitchFamily="34" charset="0"/>
              </a:rPr>
              <a:t>데이터</a:t>
            </a:r>
            <a:endParaRPr lang="en-US" dirty="0">
              <a:ln>
                <a:solidFill>
                  <a:schemeClr val="accent2">
                    <a:lumMod val="60000"/>
                    <a:lumOff val="40000"/>
                    <a:alpha val="0"/>
                  </a:schemeClr>
                </a:solidFill>
              </a:ln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8041462" y="3133363"/>
            <a:ext cx="2415229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400" kern="0" spc="-100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  <a:cs typeface="굴림" pitchFamily="34" charset="0"/>
              </a:rPr>
              <a:t>Accuracy</a:t>
            </a:r>
            <a:endParaRPr lang="en-US" dirty="0">
              <a:ln>
                <a:solidFill>
                  <a:schemeClr val="accent2">
                    <a:lumMod val="60000"/>
                    <a:lumOff val="40000"/>
                    <a:alpha val="0"/>
                  </a:schemeClr>
                </a:solidFill>
              </a:ln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11247598" y="3133363"/>
            <a:ext cx="250000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400" kern="0" spc="-100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  <a:cs typeface="굴림" pitchFamily="34" charset="0"/>
              </a:rPr>
              <a:t>Val accuracy</a:t>
            </a:r>
            <a:endParaRPr lang="en-US" dirty="0">
              <a:ln>
                <a:solidFill>
                  <a:schemeClr val="accent2">
                    <a:lumMod val="60000"/>
                    <a:lumOff val="40000"/>
                    <a:alpha val="0"/>
                  </a:schemeClr>
                </a:solidFill>
              </a:ln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14394700" y="3133363"/>
            <a:ext cx="2415229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400" kern="0" spc="-100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  <a:cs typeface="굴림" pitchFamily="34" charset="0"/>
              </a:rPr>
              <a:t>선택 여부</a:t>
            </a:r>
            <a:endParaRPr lang="en-US" dirty="0">
              <a:ln>
                <a:solidFill>
                  <a:schemeClr val="accent2">
                    <a:lumMod val="60000"/>
                    <a:lumOff val="40000"/>
                    <a:alpha val="0"/>
                  </a:schemeClr>
                </a:solidFill>
              </a:ln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1021307" y="3983744"/>
            <a:ext cx="3300388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kern="0" spc="-100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굴림" pitchFamily="34" charset="0"/>
              </a:rPr>
              <a:t>RandomForest</a:t>
            </a:r>
            <a:endParaRPr lang="en-US" dirty="0">
              <a:ln>
                <a:solidFill>
                  <a:schemeClr val="accent2">
                    <a:lumMod val="60000"/>
                    <a:lumOff val="40000"/>
                    <a:alpha val="0"/>
                  </a:schemeClr>
                </a:solidFill>
              </a:ln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1021307" y="4865601"/>
            <a:ext cx="3300388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kern="0" spc="-100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굴림" pitchFamily="34" charset="0"/>
              </a:rPr>
              <a:t>Catboost</a:t>
            </a:r>
            <a:endParaRPr lang="en-US" dirty="0">
              <a:ln>
                <a:solidFill>
                  <a:schemeClr val="accent2">
                    <a:lumMod val="60000"/>
                    <a:lumOff val="40000"/>
                    <a:alpha val="0"/>
                  </a:schemeClr>
                </a:solidFill>
              </a:ln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1021307" y="5714277"/>
            <a:ext cx="3300388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kern="0" spc="-100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굴림" pitchFamily="34" charset="0"/>
              </a:rPr>
              <a:t>XGBoost</a:t>
            </a:r>
            <a:endParaRPr lang="en-US" dirty="0">
              <a:ln>
                <a:solidFill>
                  <a:schemeClr val="accent2">
                    <a:lumMod val="60000"/>
                    <a:lumOff val="40000"/>
                    <a:alpha val="0"/>
                  </a:schemeClr>
                </a:solidFill>
              </a:ln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1021307" y="6600439"/>
            <a:ext cx="3300388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kern="0" spc="-100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굴림" pitchFamily="34" charset="0"/>
              </a:rPr>
              <a:t>MLP</a:t>
            </a:r>
            <a:endParaRPr lang="en-US" dirty="0">
              <a:ln>
                <a:solidFill>
                  <a:schemeClr val="accent2">
                    <a:lumMod val="60000"/>
                    <a:lumOff val="40000"/>
                    <a:alpha val="0"/>
                  </a:schemeClr>
                </a:solidFill>
              </a:ln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1285781" y="7482296"/>
            <a:ext cx="2771429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kern="0" spc="-100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굴림" pitchFamily="34" charset="0"/>
              </a:rPr>
              <a:t>LSTM</a:t>
            </a:r>
            <a:endParaRPr lang="en-US" dirty="0">
              <a:ln>
                <a:solidFill>
                  <a:schemeClr val="accent2">
                    <a:lumMod val="60000"/>
                    <a:lumOff val="40000"/>
                    <a:alpha val="0"/>
                  </a:schemeClr>
                </a:solidFill>
              </a:ln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7637801" y="3983744"/>
            <a:ext cx="3300388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kern="0" spc="-100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굴림" pitchFamily="34" charset="0"/>
              </a:rPr>
              <a:t>82%</a:t>
            </a:r>
            <a:endParaRPr lang="en-US" dirty="0">
              <a:ln>
                <a:solidFill>
                  <a:schemeClr val="accent2">
                    <a:lumMod val="60000"/>
                    <a:lumOff val="40000"/>
                    <a:alpha val="0"/>
                  </a:schemeClr>
                </a:solidFill>
              </a:ln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637811" y="4853192"/>
            <a:ext cx="3300388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kern="0" spc="-100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굴림" pitchFamily="34" charset="0"/>
              </a:rPr>
              <a:t>79%</a:t>
            </a:r>
            <a:endParaRPr lang="en-US" dirty="0">
              <a:ln>
                <a:solidFill>
                  <a:schemeClr val="accent2">
                    <a:lumMod val="60000"/>
                    <a:lumOff val="40000"/>
                    <a:alpha val="0"/>
                  </a:schemeClr>
                </a:solidFill>
              </a:ln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7637811" y="5722639"/>
            <a:ext cx="3300388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kern="0" spc="-100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굴림" pitchFamily="34" charset="0"/>
              </a:rPr>
              <a:t>89%</a:t>
            </a:r>
            <a:endParaRPr lang="en-US" dirty="0">
              <a:ln>
                <a:solidFill>
                  <a:schemeClr val="accent2">
                    <a:lumMod val="60000"/>
                    <a:lumOff val="40000"/>
                    <a:alpha val="0"/>
                  </a:schemeClr>
                </a:solidFill>
              </a:ln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7637811" y="6592077"/>
            <a:ext cx="3300388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kern="0" spc="-100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굴림" pitchFamily="34" charset="0"/>
              </a:rPr>
              <a:t>81%</a:t>
            </a:r>
            <a:endParaRPr lang="en-US" dirty="0">
              <a:ln>
                <a:solidFill>
                  <a:schemeClr val="accent2">
                    <a:lumMod val="60000"/>
                    <a:lumOff val="40000"/>
                    <a:alpha val="0"/>
                  </a:schemeClr>
                </a:solidFill>
              </a:ln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7637811" y="7519583"/>
            <a:ext cx="3300388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kern="0" spc="-100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굴림" pitchFamily="34" charset="0"/>
              </a:rPr>
              <a:t>85%</a:t>
            </a:r>
            <a:endParaRPr lang="en-US" dirty="0">
              <a:ln>
                <a:solidFill>
                  <a:schemeClr val="accent2">
                    <a:lumMod val="60000"/>
                    <a:lumOff val="40000"/>
                    <a:alpha val="0"/>
                  </a:schemeClr>
                </a:solidFill>
              </a:ln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4221619" y="3983744"/>
            <a:ext cx="3185714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kern="0" spc="-100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굴림" pitchFamily="34" charset="0"/>
              </a:rPr>
              <a:t>주가 데이터</a:t>
            </a:r>
            <a:endParaRPr lang="en-US" dirty="0">
              <a:ln>
                <a:solidFill>
                  <a:schemeClr val="accent2">
                    <a:lumMod val="60000"/>
                    <a:lumOff val="40000"/>
                    <a:alpha val="0"/>
                  </a:schemeClr>
                </a:solidFill>
              </a:ln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4221619" y="4861668"/>
            <a:ext cx="3185714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kern="0" spc="-100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굴림" pitchFamily="34" charset="0"/>
              </a:rPr>
              <a:t>주가 데이터</a:t>
            </a:r>
            <a:endParaRPr lang="en-US" dirty="0">
              <a:ln>
                <a:solidFill>
                  <a:schemeClr val="accent2">
                    <a:lumMod val="60000"/>
                    <a:lumOff val="40000"/>
                    <a:alpha val="0"/>
                  </a:schemeClr>
                </a:solidFill>
              </a:ln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4140732" y="5739601"/>
            <a:ext cx="334749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kern="0" spc="-100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굴림" pitchFamily="34" charset="0"/>
              </a:rPr>
              <a:t>주가 데이터</a:t>
            </a:r>
            <a:endParaRPr lang="en-US" dirty="0">
              <a:ln>
                <a:solidFill>
                  <a:schemeClr val="accent2">
                    <a:lumMod val="60000"/>
                    <a:lumOff val="40000"/>
                    <a:alpha val="0"/>
                  </a:schemeClr>
                </a:solidFill>
              </a:ln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4221619" y="6617525"/>
            <a:ext cx="3185714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kern="0" spc="-100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굴림" pitchFamily="34" charset="0"/>
              </a:rPr>
              <a:t>자연어 데이터</a:t>
            </a:r>
            <a:endParaRPr lang="en-US" dirty="0">
              <a:ln>
                <a:solidFill>
                  <a:schemeClr val="accent2">
                    <a:lumMod val="60000"/>
                    <a:lumOff val="40000"/>
                    <a:alpha val="0"/>
                  </a:schemeClr>
                </a:solidFill>
              </a:ln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4140732" y="7495449"/>
            <a:ext cx="334749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kern="0" spc="-100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굴림" pitchFamily="34" charset="0"/>
              </a:rPr>
              <a:t>주가 + 자연어 데이터</a:t>
            </a:r>
            <a:endParaRPr lang="en-US" dirty="0">
              <a:ln>
                <a:solidFill>
                  <a:schemeClr val="accent2">
                    <a:lumMod val="60000"/>
                    <a:lumOff val="40000"/>
                    <a:alpha val="0"/>
                  </a:schemeClr>
                </a:solidFill>
              </a:ln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10951060" y="3983744"/>
            <a:ext cx="3300388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kern="0" spc="-100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굴림" pitchFamily="34" charset="0"/>
              </a:rPr>
              <a:t>52%</a:t>
            </a:r>
            <a:endParaRPr lang="en-US" dirty="0">
              <a:ln>
                <a:solidFill>
                  <a:schemeClr val="accent2">
                    <a:lumMod val="60000"/>
                    <a:lumOff val="40000"/>
                    <a:alpha val="0"/>
                  </a:schemeClr>
                </a:solidFill>
              </a:ln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10951060" y="4853192"/>
            <a:ext cx="3300388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kern="0" spc="-100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굴림" pitchFamily="34" charset="0"/>
              </a:rPr>
              <a:t>51%</a:t>
            </a:r>
            <a:endParaRPr lang="en-US" dirty="0">
              <a:ln>
                <a:solidFill>
                  <a:schemeClr val="accent2">
                    <a:lumMod val="60000"/>
                    <a:lumOff val="40000"/>
                    <a:alpha val="0"/>
                  </a:schemeClr>
                </a:solidFill>
              </a:ln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10951060" y="5722639"/>
            <a:ext cx="3300388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kern="0" spc="-100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굴림" pitchFamily="34" charset="0"/>
              </a:rPr>
              <a:t>58%</a:t>
            </a:r>
            <a:endParaRPr lang="en-US" dirty="0">
              <a:ln>
                <a:solidFill>
                  <a:schemeClr val="accent2">
                    <a:lumMod val="60000"/>
                    <a:lumOff val="40000"/>
                    <a:alpha val="0"/>
                  </a:schemeClr>
                </a:solidFill>
              </a:ln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10951060" y="6592077"/>
            <a:ext cx="3300388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kern="0" spc="-100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굴림" pitchFamily="34" charset="0"/>
              </a:rPr>
              <a:t>62%</a:t>
            </a:r>
            <a:endParaRPr lang="en-US" dirty="0">
              <a:ln>
                <a:solidFill>
                  <a:schemeClr val="accent2">
                    <a:lumMod val="60000"/>
                    <a:lumOff val="40000"/>
                    <a:alpha val="0"/>
                  </a:schemeClr>
                </a:solidFill>
              </a:ln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10951060" y="7519583"/>
            <a:ext cx="3300388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kern="0" spc="-100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굴림" pitchFamily="34" charset="0"/>
              </a:rPr>
              <a:t>64%</a:t>
            </a:r>
            <a:endParaRPr lang="en-US" dirty="0">
              <a:ln>
                <a:solidFill>
                  <a:schemeClr val="accent2">
                    <a:lumMod val="60000"/>
                    <a:lumOff val="40000"/>
                    <a:alpha val="0"/>
                  </a:schemeClr>
                </a:solidFill>
              </a:ln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grpSp>
        <p:nvGrpSpPr>
          <p:cNvPr id="1011" name="그룹 1011"/>
          <p:cNvGrpSpPr/>
          <p:nvPr/>
        </p:nvGrpSpPr>
        <p:grpSpPr>
          <a:xfrm>
            <a:off x="15329487" y="5627786"/>
            <a:ext cx="690894" cy="690894"/>
            <a:chOff x="15329487" y="5905042"/>
            <a:chExt cx="690894" cy="690894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5329487" y="5905042"/>
              <a:ext cx="690894" cy="69089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5310439" y="7344154"/>
            <a:ext cx="690894" cy="690894"/>
            <a:chOff x="15310439" y="7621410"/>
            <a:chExt cx="690894" cy="690894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5310439" y="7621410"/>
              <a:ext cx="690894" cy="690894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5329487" y="6546082"/>
            <a:ext cx="690894" cy="690894"/>
            <a:chOff x="15329487" y="6823338"/>
            <a:chExt cx="690894" cy="690894"/>
          </a:xfrm>
        </p:grpSpPr>
        <p:pic>
          <p:nvPicPr>
            <p:cNvPr id="84" name="Object 8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5329487" y="6823338"/>
              <a:ext cx="690894" cy="690894"/>
            </a:xfrm>
            <a:prstGeom prst="rect">
              <a:avLst/>
            </a:prstGeom>
          </p:spPr>
        </p:pic>
      </p:grpSp>
      <p:sp>
        <p:nvSpPr>
          <p:cNvPr id="69" name="Object 2">
            <a:extLst>
              <a:ext uri="{FF2B5EF4-FFF2-40B4-BE49-F238E27FC236}">
                <a16:creationId xmlns:a16="http://schemas.microsoft.com/office/drawing/2014/main" id="{315C9FAB-D76F-4644-B402-E0A226E6DBFA}"/>
              </a:ext>
            </a:extLst>
          </p:cNvPr>
          <p:cNvSpPr txBox="1"/>
          <p:nvPr/>
        </p:nvSpPr>
        <p:spPr>
          <a:xfrm>
            <a:off x="3177952" y="673977"/>
            <a:ext cx="11777429" cy="132343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8000" kern="0" spc="-400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gradFill>
                  <a:gsLst>
                    <a:gs pos="0">
                      <a:srgbClr val="3B8ECE"/>
                    </a:gs>
                    <a:gs pos="72000">
                      <a:srgbClr val="08D68E"/>
                    </a:gs>
                    <a:gs pos="100000">
                      <a:srgbClr val="08D68E"/>
                    </a:gs>
                  </a:gsLst>
                  <a:lin ang="8100000" scaled="0"/>
                </a:gradFill>
                <a:latin typeface="LG Smart UI Bold" panose="020B0800000101010101" pitchFamily="50" charset="-127"/>
                <a:ea typeface="LG Smart UI Bold" panose="020B0800000101010101" pitchFamily="50" charset="-127"/>
                <a:cs typeface="굴림" pitchFamily="34" charset="0"/>
              </a:rPr>
              <a:t>최종 모델</a:t>
            </a:r>
            <a:r>
              <a:rPr lang="en-US" altLang="ko-KR" sz="8000" kern="0" spc="-400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gradFill>
                  <a:gsLst>
                    <a:gs pos="0">
                      <a:srgbClr val="3B8ECE"/>
                    </a:gs>
                    <a:gs pos="72000">
                      <a:srgbClr val="08D68E"/>
                    </a:gs>
                    <a:gs pos="100000">
                      <a:srgbClr val="08D68E"/>
                    </a:gs>
                  </a:gsLst>
                  <a:lin ang="8100000" scaled="0"/>
                </a:gradFill>
                <a:latin typeface="LG Smart UI Bold" panose="020B0800000101010101" pitchFamily="50" charset="-127"/>
                <a:ea typeface="LG Smart UI Bold" panose="020B0800000101010101" pitchFamily="50" charset="-127"/>
                <a:cs typeface="굴림" pitchFamily="34" charset="0"/>
              </a:rPr>
              <a:t> </a:t>
            </a:r>
            <a:r>
              <a:rPr lang="en-US" altLang="ko-KR" sz="4400" kern="0" spc="-400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gradFill>
                  <a:gsLst>
                    <a:gs pos="0">
                      <a:srgbClr val="3B8ECE"/>
                    </a:gs>
                    <a:gs pos="72000">
                      <a:srgbClr val="08D68E"/>
                    </a:gs>
                    <a:gs pos="100000">
                      <a:srgbClr val="08D68E"/>
                    </a:gs>
                  </a:gsLst>
                  <a:lin ang="8100000" scaled="0"/>
                </a:gradFill>
                <a:latin typeface="LG Smart UI Bold" panose="020B0800000101010101" pitchFamily="50" charset="-127"/>
                <a:ea typeface="LG Smart UI Bold" panose="020B0800000101010101" pitchFamily="50" charset="-127"/>
                <a:cs typeface="Calibri"/>
              </a:rPr>
              <a:t>:  </a:t>
            </a:r>
            <a:r>
              <a:rPr lang="ko-KR" altLang="en-US" sz="4400" kern="0" spc="-400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gradFill>
                  <a:gsLst>
                    <a:gs pos="0">
                      <a:srgbClr val="3B8ECE"/>
                    </a:gs>
                    <a:gs pos="72000">
                      <a:srgbClr val="08D68E"/>
                    </a:gs>
                    <a:gs pos="100000">
                      <a:srgbClr val="08D68E"/>
                    </a:gs>
                  </a:gsLst>
                  <a:lin ang="8100000" scaled="0"/>
                </a:gradFill>
                <a:latin typeface="LG Smart UI Bold" panose="020B0800000101010101" pitchFamily="50" charset="-127"/>
                <a:ea typeface="LG Smart UI Bold" panose="020B0800000101010101" pitchFamily="50" charset="-127"/>
                <a:cs typeface="Calibri"/>
              </a:rPr>
              <a:t>주가 예측 </a:t>
            </a:r>
            <a:r>
              <a:rPr lang="en-US" altLang="ko-KR" sz="4400" kern="0" spc="-400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gradFill>
                  <a:gsLst>
                    <a:gs pos="0">
                      <a:srgbClr val="3B8ECE"/>
                    </a:gs>
                    <a:gs pos="72000">
                      <a:srgbClr val="08D68E"/>
                    </a:gs>
                    <a:gs pos="100000">
                      <a:srgbClr val="08D68E"/>
                    </a:gs>
                  </a:gsLst>
                  <a:lin ang="8100000" scaled="0"/>
                </a:gradFill>
                <a:latin typeface="LG Smart UI Bold" panose="020B0800000101010101" pitchFamily="50" charset="-127"/>
                <a:ea typeface="LG Smart UI Bold" panose="020B0800000101010101" pitchFamily="50" charset="-127"/>
                <a:cs typeface="Calibri"/>
              </a:rPr>
              <a:t>AI</a:t>
            </a:r>
            <a:endParaRPr lang="en-US" altLang="ko-KR" sz="4400" dirty="0">
              <a:ln>
                <a:solidFill>
                  <a:schemeClr val="accent2">
                    <a:lumMod val="60000"/>
                    <a:lumOff val="40000"/>
                    <a:alpha val="0"/>
                  </a:schemeClr>
                </a:solidFill>
              </a:ln>
              <a:gradFill>
                <a:gsLst>
                  <a:gs pos="0">
                    <a:srgbClr val="3B8ECE"/>
                  </a:gs>
                  <a:gs pos="72000">
                    <a:srgbClr val="08D68E"/>
                  </a:gs>
                  <a:gs pos="100000">
                    <a:srgbClr val="08D68E"/>
                  </a:gs>
                </a:gsLst>
                <a:lin ang="8100000" scaled="0"/>
              </a:gradFill>
              <a:latin typeface="LG Smart UI Bold" panose="020B0800000101010101" pitchFamily="50" charset="-127"/>
              <a:ea typeface="LG Smart UI Bold" panose="020B0800000101010101" pitchFamily="50" charset="-127"/>
              <a:cs typeface="Calibri"/>
            </a:endParaRPr>
          </a:p>
        </p:txBody>
      </p:sp>
      <p:sp>
        <p:nvSpPr>
          <p:cNvPr id="70" name="Object 3">
            <a:extLst>
              <a:ext uri="{FF2B5EF4-FFF2-40B4-BE49-F238E27FC236}">
                <a16:creationId xmlns:a16="http://schemas.microsoft.com/office/drawing/2014/main" id="{C6AB3B8B-AFA0-465B-A73C-646D200451DD}"/>
              </a:ext>
            </a:extLst>
          </p:cNvPr>
          <p:cNvSpPr txBox="1"/>
          <p:nvPr/>
        </p:nvSpPr>
        <p:spPr>
          <a:xfrm>
            <a:off x="1315157" y="837196"/>
            <a:ext cx="6832545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200" kern="0" spc="-400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굴림" pitchFamily="34" charset="0"/>
              </a:rPr>
              <a:t> AI </a:t>
            </a:r>
            <a:r>
              <a:rPr lang="ko-KR" altLang="en-US" sz="3200" kern="0" spc="-400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굴림" pitchFamily="34" charset="0"/>
              </a:rPr>
              <a:t>설계</a:t>
            </a:r>
            <a:endParaRPr lang="en-US" sz="3600" dirty="0">
              <a:ln>
                <a:solidFill>
                  <a:schemeClr val="accent2">
                    <a:lumMod val="60000"/>
                    <a:lumOff val="40000"/>
                    <a:alpha val="0"/>
                  </a:schemeClr>
                </a:solidFill>
              </a:ln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pic>
        <p:nvPicPr>
          <p:cNvPr id="73" name="그림 9">
            <a:extLst>
              <a:ext uri="{FF2B5EF4-FFF2-40B4-BE49-F238E27FC236}">
                <a16:creationId xmlns:a16="http://schemas.microsoft.com/office/drawing/2014/main" id="{B5EE0EB4-1A74-4169-8AB7-C6810C90EF4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88623" y="808567"/>
            <a:ext cx="626534" cy="612423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AAB3FBF1-4403-4D96-8440-F26A6571E4D0}"/>
              </a:ext>
            </a:extLst>
          </p:cNvPr>
          <p:cNvGrpSpPr/>
          <p:nvPr/>
        </p:nvGrpSpPr>
        <p:grpSpPr>
          <a:xfrm>
            <a:off x="5355438" y="8593014"/>
            <a:ext cx="8036992" cy="781182"/>
            <a:chOff x="5355438" y="8728950"/>
            <a:chExt cx="8036992" cy="781182"/>
          </a:xfrm>
        </p:grpSpPr>
        <p:grpSp>
          <p:nvGrpSpPr>
            <p:cNvPr id="1017" name="그룹 1017"/>
            <p:cNvGrpSpPr/>
            <p:nvPr/>
          </p:nvGrpSpPr>
          <p:grpSpPr>
            <a:xfrm>
              <a:off x="5355438" y="8728950"/>
              <a:ext cx="8036992" cy="781182"/>
              <a:chOff x="5355438" y="8882077"/>
              <a:chExt cx="8036992" cy="781182"/>
            </a:xfrm>
          </p:grpSpPr>
          <p:pic>
            <p:nvPicPr>
              <p:cNvPr id="80" name="Object 79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5355438" y="8882077"/>
                <a:ext cx="8036992" cy="781182"/>
              </a:xfrm>
              <a:prstGeom prst="rect">
                <a:avLst/>
              </a:prstGeom>
            </p:spPr>
          </p:pic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4AC28F4-DBF7-4001-A4B6-14373FEBED4F}"/>
                </a:ext>
              </a:extLst>
            </p:cNvPr>
            <p:cNvSpPr txBox="1"/>
            <p:nvPr/>
          </p:nvSpPr>
          <p:spPr>
            <a:xfrm>
              <a:off x="6384343" y="8867882"/>
              <a:ext cx="579036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kern="0" spc="-100" dirty="0" err="1">
                  <a:ln>
                    <a:solidFill>
                      <a:schemeClr val="accent2">
                        <a:lumMod val="60000"/>
                        <a:lumOff val="40000"/>
                        <a:alpha val="0"/>
                      </a:schemeClr>
                    </a:solidFill>
                  </a:ln>
                  <a:solidFill>
                    <a:srgbClr val="000000"/>
                  </a:solidFill>
                  <a:latin typeface="LG Smart UI Regular" panose="020B0500000101010101" pitchFamily="50" charset="-127"/>
                  <a:ea typeface="LG Smart UI Regular" panose="020B0500000101010101" pitchFamily="50" charset="-127"/>
                  <a:cs typeface="굴림" pitchFamily="34" charset="0"/>
                </a:rPr>
                <a:t>자연어</a:t>
              </a:r>
              <a:r>
                <a:rPr lang="en-US" altLang="ko-KR" kern="0" spc="-100" dirty="0">
                  <a:ln>
                    <a:solidFill>
                      <a:schemeClr val="accent2">
                        <a:lumMod val="60000"/>
                        <a:lumOff val="40000"/>
                        <a:alpha val="0"/>
                      </a:schemeClr>
                    </a:solidFill>
                  </a:ln>
                  <a:solidFill>
                    <a:srgbClr val="000000"/>
                  </a:solidFill>
                  <a:latin typeface="LG Smart UI Regular" panose="020B0500000101010101" pitchFamily="50" charset="-127"/>
                  <a:ea typeface="LG Smart UI Regular" panose="020B0500000101010101" pitchFamily="50" charset="-127"/>
                  <a:cs typeface="굴림" pitchFamily="34" charset="0"/>
                </a:rPr>
                <a:t> </a:t>
              </a:r>
              <a:r>
                <a:rPr lang="en-US" altLang="ko-KR" kern="0" spc="-100" dirty="0" err="1">
                  <a:ln>
                    <a:solidFill>
                      <a:schemeClr val="accent2">
                        <a:lumMod val="60000"/>
                        <a:lumOff val="40000"/>
                        <a:alpha val="0"/>
                      </a:schemeClr>
                    </a:solidFill>
                  </a:ln>
                  <a:solidFill>
                    <a:srgbClr val="000000"/>
                  </a:solidFill>
                  <a:latin typeface="LG Smart UI Regular" panose="020B0500000101010101" pitchFamily="50" charset="-127"/>
                  <a:ea typeface="LG Smart UI Regular" panose="020B0500000101010101" pitchFamily="50" charset="-127"/>
                  <a:cs typeface="굴림" pitchFamily="34" charset="0"/>
                </a:rPr>
                <a:t>전처리에</a:t>
              </a:r>
              <a:r>
                <a:rPr lang="en-US" altLang="ko-KR" kern="0" spc="-100" dirty="0">
                  <a:ln>
                    <a:solidFill>
                      <a:schemeClr val="accent2">
                        <a:lumMod val="60000"/>
                        <a:lumOff val="40000"/>
                        <a:alpha val="0"/>
                      </a:schemeClr>
                    </a:solidFill>
                  </a:ln>
                  <a:solidFill>
                    <a:srgbClr val="000000"/>
                  </a:solidFill>
                  <a:latin typeface="LG Smart UI Regular" panose="020B0500000101010101" pitchFamily="50" charset="-127"/>
                  <a:ea typeface="LG Smart UI Regular" panose="020B0500000101010101" pitchFamily="50" charset="-127"/>
                  <a:cs typeface="굴림" pitchFamily="34" charset="0"/>
                </a:rPr>
                <a:t> </a:t>
              </a:r>
              <a:r>
                <a:rPr lang="en-US" altLang="ko-KR" sz="2400" kern="0" spc="-100" dirty="0">
                  <a:ln>
                    <a:solidFill>
                      <a:schemeClr val="accent2">
                        <a:lumMod val="60000"/>
                        <a:lumOff val="40000"/>
                        <a:alpha val="0"/>
                      </a:schemeClr>
                    </a:solidFill>
                  </a:ln>
                  <a:solidFill>
                    <a:srgbClr val="000000"/>
                  </a:solidFill>
                  <a:latin typeface="LG Smart UI Bold" panose="020B0800000101010101" pitchFamily="50" charset="-127"/>
                  <a:ea typeface="LG Smart UI Bold" panose="020B0800000101010101" pitchFamily="50" charset="-127"/>
                  <a:cs typeface="굴림" pitchFamily="34" charset="0"/>
                </a:rPr>
                <a:t>MLP</a:t>
              </a:r>
              <a:r>
                <a:rPr lang="en-US" altLang="ko-KR" kern="0" spc="-100" dirty="0">
                  <a:ln>
                    <a:solidFill>
                      <a:schemeClr val="accent2">
                        <a:lumMod val="60000"/>
                        <a:lumOff val="40000"/>
                        <a:alpha val="0"/>
                      </a:schemeClr>
                    </a:solidFill>
                  </a:ln>
                  <a:solidFill>
                    <a:srgbClr val="000000"/>
                  </a:solidFill>
                  <a:latin typeface="LG Smart UI Regular" panose="020B0500000101010101" pitchFamily="50" charset="-127"/>
                  <a:ea typeface="LG Smart UI Regular" panose="020B0500000101010101" pitchFamily="50" charset="-127"/>
                  <a:cs typeface="굴림" pitchFamily="34" charset="0"/>
                </a:rPr>
                <a:t>,  </a:t>
              </a:r>
              <a:r>
                <a:rPr lang="en-US" altLang="ko-KR" kern="0" spc="-100" dirty="0" err="1">
                  <a:ln>
                    <a:solidFill>
                      <a:schemeClr val="accent2">
                        <a:lumMod val="60000"/>
                        <a:lumOff val="40000"/>
                        <a:alpha val="0"/>
                      </a:schemeClr>
                    </a:solidFill>
                  </a:ln>
                  <a:solidFill>
                    <a:srgbClr val="000000"/>
                  </a:solidFill>
                  <a:latin typeface="LG Smart UI Regular" panose="020B0500000101010101" pitchFamily="50" charset="-127"/>
                  <a:ea typeface="LG Smart UI Regular" panose="020B0500000101010101" pitchFamily="50" charset="-127"/>
                  <a:cs typeface="굴림" pitchFamily="34" charset="0"/>
                </a:rPr>
                <a:t>주기</a:t>
              </a:r>
              <a:r>
                <a:rPr lang="en-US" altLang="ko-KR" kern="0" spc="-100" dirty="0">
                  <a:ln>
                    <a:solidFill>
                      <a:schemeClr val="accent2">
                        <a:lumMod val="60000"/>
                        <a:lumOff val="40000"/>
                        <a:alpha val="0"/>
                      </a:schemeClr>
                    </a:solidFill>
                  </a:ln>
                  <a:solidFill>
                    <a:srgbClr val="000000"/>
                  </a:solidFill>
                  <a:latin typeface="LG Smart UI Regular" panose="020B0500000101010101" pitchFamily="50" charset="-127"/>
                  <a:ea typeface="LG Smart UI Regular" panose="020B0500000101010101" pitchFamily="50" charset="-127"/>
                  <a:cs typeface="굴림" pitchFamily="34" charset="0"/>
                </a:rPr>
                <a:t> </a:t>
              </a:r>
              <a:r>
                <a:rPr lang="en-US" altLang="ko-KR" kern="0" spc="-100" dirty="0" err="1">
                  <a:ln>
                    <a:solidFill>
                      <a:schemeClr val="accent2">
                        <a:lumMod val="60000"/>
                        <a:lumOff val="40000"/>
                        <a:alpha val="0"/>
                      </a:schemeClr>
                    </a:solidFill>
                  </a:ln>
                  <a:solidFill>
                    <a:srgbClr val="000000"/>
                  </a:solidFill>
                  <a:latin typeface="LG Smart UI Regular" panose="020B0500000101010101" pitchFamily="50" charset="-127"/>
                  <a:ea typeface="LG Smart UI Regular" panose="020B0500000101010101" pitchFamily="50" charset="-127"/>
                  <a:cs typeface="굴림" pitchFamily="34" charset="0"/>
                </a:rPr>
                <a:t>예측에</a:t>
              </a:r>
              <a:r>
                <a:rPr lang="en-US" altLang="ko-KR" kern="0" spc="-100" dirty="0">
                  <a:ln>
                    <a:solidFill>
                      <a:schemeClr val="accent2">
                        <a:lumMod val="60000"/>
                        <a:lumOff val="40000"/>
                        <a:alpha val="0"/>
                      </a:schemeClr>
                    </a:solidFill>
                  </a:ln>
                  <a:solidFill>
                    <a:srgbClr val="000000"/>
                  </a:solidFill>
                  <a:latin typeface="LG Smart UI Regular" panose="020B0500000101010101" pitchFamily="50" charset="-127"/>
                  <a:ea typeface="LG Smart UI Regular" panose="020B0500000101010101" pitchFamily="50" charset="-127"/>
                  <a:cs typeface="굴림" pitchFamily="34" charset="0"/>
                </a:rPr>
                <a:t> </a:t>
              </a:r>
              <a:r>
                <a:rPr lang="en-US" altLang="ko-KR" sz="2400" kern="0" spc="-100" dirty="0" err="1">
                  <a:ln>
                    <a:solidFill>
                      <a:schemeClr val="accent2">
                        <a:lumMod val="60000"/>
                        <a:lumOff val="40000"/>
                        <a:alpha val="0"/>
                      </a:schemeClr>
                    </a:solidFill>
                  </a:ln>
                  <a:solidFill>
                    <a:srgbClr val="000000"/>
                  </a:solidFill>
                  <a:latin typeface="LG Smart UI Bold" panose="020B0800000101010101" pitchFamily="50" charset="-127"/>
                  <a:ea typeface="LG Smart UI Bold" panose="020B0800000101010101" pitchFamily="50" charset="-127"/>
                  <a:cs typeface="굴림" pitchFamily="34" charset="0"/>
                </a:rPr>
                <a:t>XGB</a:t>
              </a:r>
              <a:r>
                <a:rPr lang="en-US" altLang="ko-KR" kern="0" spc="-100" dirty="0" err="1">
                  <a:ln>
                    <a:solidFill>
                      <a:schemeClr val="accent2">
                        <a:lumMod val="60000"/>
                        <a:lumOff val="40000"/>
                        <a:alpha val="0"/>
                      </a:schemeClr>
                    </a:solidFill>
                  </a:ln>
                  <a:solidFill>
                    <a:srgbClr val="000000"/>
                  </a:solidFill>
                  <a:latin typeface="LG Smart UI Regular" panose="020B0500000101010101" pitchFamily="50" charset="-127"/>
                  <a:ea typeface="LG Smart UI Regular" panose="020B0500000101010101" pitchFamily="50" charset="-127"/>
                  <a:cs typeface="굴림" pitchFamily="34" charset="0"/>
                </a:rPr>
                <a:t>와</a:t>
              </a:r>
              <a:r>
                <a:rPr lang="en-US" altLang="ko-KR" sz="2400" kern="0" spc="-100" dirty="0">
                  <a:ln>
                    <a:solidFill>
                      <a:schemeClr val="accent2">
                        <a:lumMod val="60000"/>
                        <a:lumOff val="40000"/>
                        <a:alpha val="0"/>
                      </a:schemeClr>
                    </a:solidFill>
                  </a:ln>
                  <a:solidFill>
                    <a:srgbClr val="000000"/>
                  </a:solidFill>
                  <a:latin typeface="LG Smart UI Regular" panose="020B0500000101010101" pitchFamily="50" charset="-127"/>
                  <a:ea typeface="LG Smart UI Regular" panose="020B0500000101010101" pitchFamily="50" charset="-127"/>
                  <a:cs typeface="굴림" pitchFamily="34" charset="0"/>
                </a:rPr>
                <a:t> </a:t>
              </a:r>
              <a:r>
                <a:rPr lang="en-US" altLang="ko-KR" sz="2400" kern="0" spc="-100" dirty="0" err="1">
                  <a:ln>
                    <a:solidFill>
                      <a:schemeClr val="accent2">
                        <a:lumMod val="60000"/>
                        <a:lumOff val="40000"/>
                        <a:alpha val="0"/>
                      </a:schemeClr>
                    </a:solidFill>
                  </a:ln>
                  <a:solidFill>
                    <a:srgbClr val="000000"/>
                  </a:solidFill>
                  <a:latin typeface="LG Smart UI Bold" panose="020B0800000101010101" pitchFamily="50" charset="-127"/>
                  <a:ea typeface="LG Smart UI Bold" panose="020B0800000101010101" pitchFamily="50" charset="-127"/>
                  <a:cs typeface="굴림" pitchFamily="34" charset="0"/>
                </a:rPr>
                <a:t>LSTM</a:t>
              </a:r>
              <a:r>
                <a:rPr lang="en-US" altLang="ko-KR" kern="0" spc="-100" dirty="0" err="1">
                  <a:ln>
                    <a:solidFill>
                      <a:schemeClr val="accent2">
                        <a:lumMod val="60000"/>
                        <a:lumOff val="40000"/>
                        <a:alpha val="0"/>
                      </a:schemeClr>
                    </a:solidFill>
                  </a:ln>
                  <a:solidFill>
                    <a:srgbClr val="000000"/>
                  </a:solidFill>
                  <a:latin typeface="LG Smart UI Regular" panose="020B0500000101010101" pitchFamily="50" charset="-127"/>
                  <a:ea typeface="LG Smart UI Regular" panose="020B0500000101010101" pitchFamily="50" charset="-127"/>
                  <a:cs typeface="굴림" pitchFamily="34" charset="0"/>
                </a:rPr>
                <a:t>을</a:t>
              </a:r>
              <a:r>
                <a:rPr lang="en-US" altLang="ko-KR" kern="0" spc="-100" dirty="0">
                  <a:ln>
                    <a:solidFill>
                      <a:schemeClr val="accent2">
                        <a:lumMod val="60000"/>
                        <a:lumOff val="40000"/>
                        <a:alpha val="0"/>
                      </a:schemeClr>
                    </a:solidFill>
                  </a:ln>
                  <a:solidFill>
                    <a:srgbClr val="000000"/>
                  </a:solidFill>
                  <a:latin typeface="LG Smart UI Regular" panose="020B0500000101010101" pitchFamily="50" charset="-127"/>
                  <a:ea typeface="LG Smart UI Regular" panose="020B0500000101010101" pitchFamily="50" charset="-127"/>
                  <a:cs typeface="굴림" pitchFamily="34" charset="0"/>
                </a:rPr>
                <a:t> </a:t>
              </a:r>
              <a:r>
                <a:rPr lang="en-US" altLang="ko-KR" kern="0" spc="-100" dirty="0" err="1">
                  <a:ln>
                    <a:solidFill>
                      <a:schemeClr val="accent2">
                        <a:lumMod val="60000"/>
                        <a:lumOff val="40000"/>
                        <a:alpha val="0"/>
                      </a:schemeClr>
                    </a:solidFill>
                  </a:ln>
                  <a:solidFill>
                    <a:srgbClr val="000000"/>
                  </a:solidFill>
                  <a:latin typeface="LG Smart UI Regular" panose="020B0500000101010101" pitchFamily="50" charset="-127"/>
                  <a:ea typeface="LG Smart UI Regular" panose="020B0500000101010101" pitchFamily="50" charset="-127"/>
                  <a:cs typeface="굴림" pitchFamily="34" charset="0"/>
                </a:rPr>
                <a:t>함께</a:t>
              </a:r>
              <a:r>
                <a:rPr lang="en-US" altLang="ko-KR" kern="0" spc="-100" dirty="0">
                  <a:ln>
                    <a:solidFill>
                      <a:schemeClr val="accent2">
                        <a:lumMod val="60000"/>
                        <a:lumOff val="40000"/>
                        <a:alpha val="0"/>
                      </a:schemeClr>
                    </a:solidFill>
                  </a:ln>
                  <a:solidFill>
                    <a:srgbClr val="000000"/>
                  </a:solidFill>
                  <a:latin typeface="LG Smart UI Regular" panose="020B0500000101010101" pitchFamily="50" charset="-127"/>
                  <a:ea typeface="LG Smart UI Regular" panose="020B0500000101010101" pitchFamily="50" charset="-127"/>
                  <a:cs typeface="굴림" pitchFamily="34" charset="0"/>
                </a:rPr>
                <a:t> </a:t>
              </a:r>
              <a:r>
                <a:rPr lang="en-US" altLang="ko-KR" kern="0" spc="-100" dirty="0" err="1">
                  <a:ln>
                    <a:solidFill>
                      <a:schemeClr val="accent2">
                        <a:lumMod val="60000"/>
                        <a:lumOff val="40000"/>
                        <a:alpha val="0"/>
                      </a:schemeClr>
                    </a:solidFill>
                  </a:ln>
                  <a:solidFill>
                    <a:srgbClr val="000000"/>
                  </a:solidFill>
                  <a:latin typeface="LG Smart UI Regular" panose="020B0500000101010101" pitchFamily="50" charset="-127"/>
                  <a:ea typeface="LG Smart UI Regular" panose="020B0500000101010101" pitchFamily="50" charset="-127"/>
                  <a:cs typeface="굴림" pitchFamily="34" charset="0"/>
                </a:rPr>
                <a:t>사용</a:t>
              </a:r>
              <a:endParaRPr lang="en-US" altLang="ko-KR" sz="2400" spc="-100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latin typeface="LG Smart UI Regular" panose="020B0500000101010101" pitchFamily="50" charset="-127"/>
                <a:ea typeface="LG Smart UI Regular" panose="020B0500000101010101" pitchFamily="50" charset="-127"/>
              </a:endParaRPr>
            </a:p>
          </p:txBody>
        </p: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5FE5015B-FF8D-41BD-A35A-35160E7FAD38}"/>
              </a:ext>
            </a:extLst>
          </p:cNvPr>
          <p:cNvSpPr txBox="1"/>
          <p:nvPr/>
        </p:nvSpPr>
        <p:spPr>
          <a:xfrm>
            <a:off x="17842044" y="9916439"/>
            <a:ext cx="445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solidFill>
                  <a:schemeClr val="bg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25</a:t>
            </a:r>
            <a:endParaRPr lang="ko-KR" altLang="en-US" dirty="0">
              <a:solidFill>
                <a:schemeClr val="bg1"/>
              </a:solidFill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1001">
            <a:extLst>
              <a:ext uri="{FF2B5EF4-FFF2-40B4-BE49-F238E27FC236}">
                <a16:creationId xmlns:a16="http://schemas.microsoft.com/office/drawing/2014/main" id="{BA1D8813-0E52-43D7-9645-5478EFA127BC}"/>
              </a:ext>
            </a:extLst>
          </p:cNvPr>
          <p:cNvGrpSpPr/>
          <p:nvPr/>
        </p:nvGrpSpPr>
        <p:grpSpPr>
          <a:xfrm>
            <a:off x="-1788719" y="6998309"/>
            <a:ext cx="6817816" cy="8469337"/>
            <a:chOff x="-1788719" y="6998309"/>
            <a:chExt cx="6817816" cy="8469337"/>
          </a:xfrm>
        </p:grpSpPr>
        <p:pic>
          <p:nvPicPr>
            <p:cNvPr id="27" name="Object 3">
              <a:extLst>
                <a:ext uri="{FF2B5EF4-FFF2-40B4-BE49-F238E27FC236}">
                  <a16:creationId xmlns:a16="http://schemas.microsoft.com/office/drawing/2014/main" id="{6BC64F35-6C60-4B4E-BB32-A662DE0000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340000">
              <a:off x="-5197627" y="2763640"/>
              <a:ext cx="13635633" cy="16938674"/>
            </a:xfrm>
            <a:prstGeom prst="rect">
              <a:avLst/>
            </a:prstGeom>
          </p:spPr>
        </p:pic>
        <p:pic>
          <p:nvPicPr>
            <p:cNvPr id="28" name="Object 4">
              <a:extLst>
                <a:ext uri="{FF2B5EF4-FFF2-40B4-BE49-F238E27FC236}">
                  <a16:creationId xmlns:a16="http://schemas.microsoft.com/office/drawing/2014/main" id="{000951DD-41C0-4EC8-8D18-8D6AE7AD1F3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340000">
              <a:off x="-1788719" y="6998309"/>
              <a:ext cx="6817816" cy="8469337"/>
            </a:xfrm>
            <a:prstGeom prst="rect">
              <a:avLst/>
            </a:prstGeom>
          </p:spPr>
        </p:pic>
      </p:grpSp>
      <p:grpSp>
        <p:nvGrpSpPr>
          <p:cNvPr id="29" name="그룹 1002">
            <a:extLst>
              <a:ext uri="{FF2B5EF4-FFF2-40B4-BE49-F238E27FC236}">
                <a16:creationId xmlns:a16="http://schemas.microsoft.com/office/drawing/2014/main" id="{4B667530-93F2-4FEB-BDD4-60A76B07CDA6}"/>
              </a:ext>
            </a:extLst>
          </p:cNvPr>
          <p:cNvGrpSpPr/>
          <p:nvPr/>
        </p:nvGrpSpPr>
        <p:grpSpPr>
          <a:xfrm>
            <a:off x="13475648" y="-2515017"/>
            <a:ext cx="9245549" cy="6658191"/>
            <a:chOff x="13475648" y="-2515017"/>
            <a:chExt cx="9245549" cy="6658191"/>
          </a:xfrm>
        </p:grpSpPr>
        <p:grpSp>
          <p:nvGrpSpPr>
            <p:cNvPr id="30" name="그룹 1003">
              <a:extLst>
                <a:ext uri="{FF2B5EF4-FFF2-40B4-BE49-F238E27FC236}">
                  <a16:creationId xmlns:a16="http://schemas.microsoft.com/office/drawing/2014/main" id="{A2032D49-BB54-4A4B-BF59-3D0351FF4011}"/>
                </a:ext>
              </a:extLst>
            </p:cNvPr>
            <p:cNvGrpSpPr/>
            <p:nvPr/>
          </p:nvGrpSpPr>
          <p:grpSpPr>
            <a:xfrm>
              <a:off x="15724698" y="-3198408"/>
              <a:ext cx="6192704" cy="7692800"/>
              <a:chOff x="15724698" y="-3198408"/>
              <a:chExt cx="6192704" cy="7692800"/>
            </a:xfrm>
          </p:grpSpPr>
          <p:pic>
            <p:nvPicPr>
              <p:cNvPr id="34" name="Object 8">
                <a:extLst>
                  <a:ext uri="{FF2B5EF4-FFF2-40B4-BE49-F238E27FC236}">
                    <a16:creationId xmlns:a16="http://schemas.microsoft.com/office/drawing/2014/main" id="{DB1ABADA-F377-4510-8B08-36351C3057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5340000">
                <a:off x="12628346" y="-7044808"/>
                <a:ext cx="12385408" cy="15385600"/>
              </a:xfrm>
              <a:prstGeom prst="rect">
                <a:avLst/>
              </a:prstGeom>
            </p:spPr>
          </p:pic>
          <p:pic>
            <p:nvPicPr>
              <p:cNvPr id="35" name="Object 9">
                <a:extLst>
                  <a:ext uri="{FF2B5EF4-FFF2-40B4-BE49-F238E27FC236}">
                    <a16:creationId xmlns:a16="http://schemas.microsoft.com/office/drawing/2014/main" id="{9C2884FE-FFF0-412C-B9AF-4193AF763C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5340000">
                <a:off x="15724698" y="-3198408"/>
                <a:ext cx="6192704" cy="7692800"/>
              </a:xfrm>
              <a:prstGeom prst="rect">
                <a:avLst/>
              </a:prstGeom>
            </p:spPr>
          </p:pic>
        </p:grpSp>
        <p:grpSp>
          <p:nvGrpSpPr>
            <p:cNvPr id="31" name="그룹 1004">
              <a:extLst>
                <a:ext uri="{FF2B5EF4-FFF2-40B4-BE49-F238E27FC236}">
                  <a16:creationId xmlns:a16="http://schemas.microsoft.com/office/drawing/2014/main" id="{35964A9C-38D7-417B-86C2-8CE1A769E7C7}"/>
                </a:ext>
              </a:extLst>
            </p:cNvPr>
            <p:cNvGrpSpPr/>
            <p:nvPr/>
          </p:nvGrpSpPr>
          <p:grpSpPr>
            <a:xfrm>
              <a:off x="13962383" y="-2410227"/>
              <a:ext cx="6058514" cy="7031984"/>
              <a:chOff x="13962383" y="-2410227"/>
              <a:chExt cx="6058514" cy="7031984"/>
            </a:xfrm>
          </p:grpSpPr>
          <p:pic>
            <p:nvPicPr>
              <p:cNvPr id="32" name="Object 12">
                <a:extLst>
                  <a:ext uri="{FF2B5EF4-FFF2-40B4-BE49-F238E27FC236}">
                    <a16:creationId xmlns:a16="http://schemas.microsoft.com/office/drawing/2014/main" id="{166C2715-62D1-443F-A1DE-A6D30D6DA0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6200000">
                <a:off x="10933126" y="-5926220"/>
                <a:ext cx="12117028" cy="14063969"/>
              </a:xfrm>
              <a:prstGeom prst="rect">
                <a:avLst/>
              </a:prstGeom>
            </p:spPr>
          </p:pic>
          <p:pic>
            <p:nvPicPr>
              <p:cNvPr id="33" name="Object 13">
                <a:extLst>
                  <a:ext uri="{FF2B5EF4-FFF2-40B4-BE49-F238E27FC236}">
                    <a16:creationId xmlns:a16="http://schemas.microsoft.com/office/drawing/2014/main" id="{6B4A39AA-9D15-4D57-A4C3-B5F10531FF6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6200000">
                <a:off x="13962383" y="-2410227"/>
                <a:ext cx="6058514" cy="7031984"/>
              </a:xfrm>
              <a:prstGeom prst="rect">
                <a:avLst/>
              </a:prstGeom>
            </p:spPr>
          </p:pic>
        </p:grpSp>
      </p:grpSp>
      <p:grpSp>
        <p:nvGrpSpPr>
          <p:cNvPr id="88" name="그룹 1002">
            <a:extLst>
              <a:ext uri="{FF2B5EF4-FFF2-40B4-BE49-F238E27FC236}">
                <a16:creationId xmlns:a16="http://schemas.microsoft.com/office/drawing/2014/main" id="{161F5569-D113-4C66-86F0-3533665462BA}"/>
              </a:ext>
            </a:extLst>
          </p:cNvPr>
          <p:cNvGrpSpPr/>
          <p:nvPr/>
        </p:nvGrpSpPr>
        <p:grpSpPr>
          <a:xfrm>
            <a:off x="10890082" y="3071735"/>
            <a:ext cx="13679" cy="3769280"/>
            <a:chOff x="21065738" y="2821206"/>
            <a:chExt cx="14285" cy="3936540"/>
          </a:xfrm>
        </p:grpSpPr>
        <p:pic>
          <p:nvPicPr>
            <p:cNvPr id="89" name="Object 9">
              <a:extLst>
                <a:ext uri="{FF2B5EF4-FFF2-40B4-BE49-F238E27FC236}">
                  <a16:creationId xmlns:a16="http://schemas.microsoft.com/office/drawing/2014/main" id="{C36C1E2B-209A-4177-87D8-465B3AEB2D5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6200000">
              <a:off x="19104611" y="4782333"/>
              <a:ext cx="3936540" cy="14285"/>
            </a:xfrm>
            <a:prstGeom prst="rect">
              <a:avLst/>
            </a:prstGeom>
          </p:spPr>
        </p:pic>
      </p:grpSp>
      <p:sp>
        <p:nvSpPr>
          <p:cNvPr id="45" name="Object 3">
            <a:extLst>
              <a:ext uri="{FF2B5EF4-FFF2-40B4-BE49-F238E27FC236}">
                <a16:creationId xmlns:a16="http://schemas.microsoft.com/office/drawing/2014/main" id="{D0204BBB-FDCC-456C-B829-BE0731E498AB}"/>
              </a:ext>
            </a:extLst>
          </p:cNvPr>
          <p:cNvSpPr txBox="1"/>
          <p:nvPr/>
        </p:nvSpPr>
        <p:spPr>
          <a:xfrm>
            <a:off x="1315157" y="837196"/>
            <a:ext cx="6832545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200" kern="0" spc="-400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굴림" pitchFamily="34" charset="0"/>
              </a:rPr>
              <a:t> AI </a:t>
            </a:r>
            <a:r>
              <a:rPr lang="ko-KR" altLang="en-US" sz="3200" kern="0" spc="-400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굴림" pitchFamily="34" charset="0"/>
              </a:rPr>
              <a:t>설계</a:t>
            </a:r>
            <a:endParaRPr lang="en-US" sz="3600" dirty="0">
              <a:ln>
                <a:solidFill>
                  <a:schemeClr val="accent2">
                    <a:lumMod val="60000"/>
                    <a:lumOff val="40000"/>
                    <a:alpha val="0"/>
                  </a:schemeClr>
                </a:solidFill>
              </a:ln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pic>
        <p:nvPicPr>
          <p:cNvPr id="46" name="그림 9">
            <a:extLst>
              <a:ext uri="{FF2B5EF4-FFF2-40B4-BE49-F238E27FC236}">
                <a16:creationId xmlns:a16="http://schemas.microsoft.com/office/drawing/2014/main" id="{526EBD43-EC44-4FE3-BECF-0ECF529ABB5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8623" y="808567"/>
            <a:ext cx="626534" cy="612423"/>
          </a:xfrm>
          <a:prstGeom prst="rect">
            <a:avLst/>
          </a:prstGeom>
        </p:spPr>
      </p:pic>
      <p:sp>
        <p:nvSpPr>
          <p:cNvPr id="54" name="Object 7">
            <a:extLst>
              <a:ext uri="{FF2B5EF4-FFF2-40B4-BE49-F238E27FC236}">
                <a16:creationId xmlns:a16="http://schemas.microsoft.com/office/drawing/2014/main" id="{4C99E1A1-3075-47C3-9B35-E5D2F0C8248A}"/>
              </a:ext>
            </a:extLst>
          </p:cNvPr>
          <p:cNvSpPr txBox="1"/>
          <p:nvPr/>
        </p:nvSpPr>
        <p:spPr>
          <a:xfrm>
            <a:off x="12367636" y="2691148"/>
            <a:ext cx="2410319" cy="4616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kern="0" spc="-67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  <a:cs typeface="굴림" pitchFamily="34" charset="0"/>
              </a:rPr>
              <a:t>모델 적용</a:t>
            </a:r>
            <a:endParaRPr lang="en-US" sz="1600" dirty="0">
              <a:ln>
                <a:solidFill>
                  <a:schemeClr val="accent2">
                    <a:lumMod val="60000"/>
                    <a:lumOff val="40000"/>
                    <a:alpha val="0"/>
                  </a:schemeClr>
                </a:solidFill>
              </a:ln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sp>
        <p:nvSpPr>
          <p:cNvPr id="55" name="Object 8">
            <a:extLst>
              <a:ext uri="{FF2B5EF4-FFF2-40B4-BE49-F238E27FC236}">
                <a16:creationId xmlns:a16="http://schemas.microsoft.com/office/drawing/2014/main" id="{4A0DF61B-7C41-4D65-9F9F-86487D05B702}"/>
              </a:ext>
            </a:extLst>
          </p:cNvPr>
          <p:cNvSpPr txBox="1"/>
          <p:nvPr/>
        </p:nvSpPr>
        <p:spPr>
          <a:xfrm>
            <a:off x="12367638" y="3256236"/>
            <a:ext cx="4370303" cy="646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kern="0" spc="-67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굴림" pitchFamily="34" charset="0"/>
              </a:rPr>
              <a:t>종목 별로  LSTM과 XGB 단기/장기 예측</a:t>
            </a:r>
          </a:p>
          <a:p>
            <a:r>
              <a:rPr lang="en-US" kern="0" spc="-67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굴림" pitchFamily="34" charset="0"/>
              </a:rPr>
              <a:t>정확도가 높은 모델의 결과 채용</a:t>
            </a:r>
            <a:endParaRPr lang="en-US" sz="1600" dirty="0">
              <a:ln>
                <a:solidFill>
                  <a:schemeClr val="accent2">
                    <a:lumMod val="60000"/>
                    <a:lumOff val="40000"/>
                    <a:alpha val="0"/>
                  </a:schemeClr>
                </a:solidFill>
              </a:ln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sp>
        <p:nvSpPr>
          <p:cNvPr id="63" name="Object 24">
            <a:extLst>
              <a:ext uri="{FF2B5EF4-FFF2-40B4-BE49-F238E27FC236}">
                <a16:creationId xmlns:a16="http://schemas.microsoft.com/office/drawing/2014/main" id="{D08A2E51-F99A-4644-A66F-F4CE4CE0EA34}"/>
              </a:ext>
            </a:extLst>
          </p:cNvPr>
          <p:cNvSpPr txBox="1"/>
          <p:nvPr/>
        </p:nvSpPr>
        <p:spPr>
          <a:xfrm>
            <a:off x="12367636" y="4533900"/>
            <a:ext cx="2410319" cy="4616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kern="0" spc="-67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  <a:cs typeface="굴림" pitchFamily="34" charset="0"/>
              </a:rPr>
              <a:t>AI 모의투자</a:t>
            </a:r>
            <a:endParaRPr lang="en-US" sz="1600" dirty="0">
              <a:ln>
                <a:solidFill>
                  <a:schemeClr val="accent2">
                    <a:lumMod val="60000"/>
                    <a:lumOff val="40000"/>
                    <a:alpha val="0"/>
                  </a:schemeClr>
                </a:solidFill>
              </a:ln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sp>
        <p:nvSpPr>
          <p:cNvPr id="64" name="Object 26">
            <a:extLst>
              <a:ext uri="{FF2B5EF4-FFF2-40B4-BE49-F238E27FC236}">
                <a16:creationId xmlns:a16="http://schemas.microsoft.com/office/drawing/2014/main" id="{26672824-2EF7-4A5E-B886-3FE506C810F1}"/>
              </a:ext>
            </a:extLst>
          </p:cNvPr>
          <p:cNvSpPr txBox="1"/>
          <p:nvPr/>
        </p:nvSpPr>
        <p:spPr>
          <a:xfrm>
            <a:off x="12367636" y="6350176"/>
            <a:ext cx="2410319" cy="4616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kern="0" spc="-67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  <a:cs typeface="굴림" pitchFamily="34" charset="0"/>
              </a:rPr>
              <a:t>수익률</a:t>
            </a:r>
            <a:endParaRPr lang="en-US" sz="1600" dirty="0">
              <a:ln>
                <a:solidFill>
                  <a:schemeClr val="accent2">
                    <a:lumMod val="60000"/>
                    <a:lumOff val="40000"/>
                    <a:alpha val="0"/>
                  </a:schemeClr>
                </a:solidFill>
              </a:ln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sp>
        <p:nvSpPr>
          <p:cNvPr id="65" name="Object 27">
            <a:extLst>
              <a:ext uri="{FF2B5EF4-FFF2-40B4-BE49-F238E27FC236}">
                <a16:creationId xmlns:a16="http://schemas.microsoft.com/office/drawing/2014/main" id="{87251802-6B04-471A-B302-83206E61AAAD}"/>
              </a:ext>
            </a:extLst>
          </p:cNvPr>
          <p:cNvSpPr txBox="1"/>
          <p:nvPr/>
        </p:nvSpPr>
        <p:spPr>
          <a:xfrm>
            <a:off x="12367636" y="6945897"/>
            <a:ext cx="4624257" cy="646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kern="0" spc="-67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굴림" pitchFamily="34" charset="0"/>
              </a:rPr>
              <a:t>종목 별 수익률 </a:t>
            </a:r>
            <a:r>
              <a:rPr lang="en-US" kern="0" spc="-67" dirty="0" err="1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굴림" pitchFamily="34" charset="0"/>
              </a:rPr>
              <a:t>차이가</a:t>
            </a:r>
            <a:r>
              <a:rPr lang="en-US" kern="0" spc="-67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굴림" pitchFamily="34" charset="0"/>
              </a:rPr>
              <a:t> </a:t>
            </a:r>
            <a:r>
              <a:rPr lang="en-US" kern="0" spc="-67" dirty="0" err="1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굴림" pitchFamily="34" charset="0"/>
              </a:rPr>
              <a:t>있음</a:t>
            </a:r>
            <a:endParaRPr lang="en-US" kern="0" spc="-67" dirty="0">
              <a:ln>
                <a:solidFill>
                  <a:schemeClr val="accent2">
                    <a:lumMod val="60000"/>
                    <a:lumOff val="40000"/>
                    <a:alpha val="0"/>
                  </a:schemeClr>
                </a:solidFill>
              </a:ln>
              <a:solidFill>
                <a:srgbClr val="FFFFFF"/>
              </a:solidFill>
              <a:latin typeface="LG Smart UI Regular" panose="020B0500000101010101" pitchFamily="50" charset="-127"/>
              <a:ea typeface="LG Smart UI Regular" panose="020B0500000101010101" pitchFamily="50" charset="-127"/>
              <a:cs typeface="굴림" pitchFamily="34" charset="0"/>
            </a:endParaRPr>
          </a:p>
          <a:p>
            <a:r>
              <a:rPr lang="en-US" kern="0" spc="-67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굴림" pitchFamily="34" charset="0"/>
              </a:rPr>
              <a:t>평균 수익률 8~10%</a:t>
            </a:r>
            <a:endParaRPr lang="en-US" sz="1600" dirty="0">
              <a:ln>
                <a:solidFill>
                  <a:schemeClr val="accent2">
                    <a:lumMod val="60000"/>
                    <a:lumOff val="40000"/>
                    <a:alpha val="0"/>
                  </a:schemeClr>
                </a:solidFill>
              </a:ln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E8F602E-2395-4B3B-98FF-779D0323AC4A}"/>
              </a:ext>
            </a:extLst>
          </p:cNvPr>
          <p:cNvGrpSpPr/>
          <p:nvPr/>
        </p:nvGrpSpPr>
        <p:grpSpPr>
          <a:xfrm>
            <a:off x="3547774" y="8479677"/>
            <a:ext cx="11192453" cy="702422"/>
            <a:chOff x="4191000" y="8479677"/>
            <a:chExt cx="11192453" cy="702422"/>
          </a:xfrm>
        </p:grpSpPr>
        <p:grpSp>
          <p:nvGrpSpPr>
            <p:cNvPr id="66" name="그룹 1006">
              <a:extLst>
                <a:ext uri="{FF2B5EF4-FFF2-40B4-BE49-F238E27FC236}">
                  <a16:creationId xmlns:a16="http://schemas.microsoft.com/office/drawing/2014/main" id="{825DD016-F278-4D02-BFB2-EBA2A9E39D23}"/>
                </a:ext>
              </a:extLst>
            </p:cNvPr>
            <p:cNvGrpSpPr/>
            <p:nvPr/>
          </p:nvGrpSpPr>
          <p:grpSpPr>
            <a:xfrm>
              <a:off x="5769977" y="8479677"/>
              <a:ext cx="7695788" cy="702422"/>
              <a:chOff x="5172626" y="8468989"/>
              <a:chExt cx="8036992" cy="733564"/>
            </a:xfrm>
          </p:grpSpPr>
          <p:pic>
            <p:nvPicPr>
              <p:cNvPr id="70" name="Object 28">
                <a:extLst>
                  <a:ext uri="{FF2B5EF4-FFF2-40B4-BE49-F238E27FC236}">
                    <a16:creationId xmlns:a16="http://schemas.microsoft.com/office/drawing/2014/main" id="{A2D92B86-4793-4452-94CB-1C90B39CB9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5172626" y="8468989"/>
                <a:ext cx="8036992" cy="733564"/>
              </a:xfrm>
              <a:prstGeom prst="rect">
                <a:avLst/>
              </a:prstGeom>
            </p:spPr>
          </p:pic>
        </p:grpSp>
        <p:sp>
          <p:nvSpPr>
            <p:cNvPr id="67" name="Object 31">
              <a:extLst>
                <a:ext uri="{FF2B5EF4-FFF2-40B4-BE49-F238E27FC236}">
                  <a16:creationId xmlns:a16="http://schemas.microsoft.com/office/drawing/2014/main" id="{05D74939-6D0E-4D29-A144-7AB69269221F}"/>
                </a:ext>
              </a:extLst>
            </p:cNvPr>
            <p:cNvSpPr txBox="1"/>
            <p:nvPr/>
          </p:nvSpPr>
          <p:spPr>
            <a:xfrm>
              <a:off x="4191000" y="8569278"/>
              <a:ext cx="11192453" cy="52322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2000" kern="0" spc="-200" dirty="0">
                  <a:ln>
                    <a:solidFill>
                      <a:schemeClr val="accent2">
                        <a:lumMod val="60000"/>
                        <a:lumOff val="40000"/>
                        <a:alpha val="0"/>
                      </a:schemeClr>
                    </a:solidFill>
                  </a:ln>
                  <a:solidFill>
                    <a:srgbClr val="000000"/>
                  </a:solidFill>
                  <a:latin typeface="LG Smart UI Regular" panose="020B0500000101010101" pitchFamily="50" charset="-127"/>
                  <a:ea typeface="LG Smart UI Regular" panose="020B0500000101010101" pitchFamily="50" charset="-127"/>
                  <a:cs typeface="굴림" pitchFamily="34" charset="0"/>
                </a:rPr>
                <a:t>22년 </a:t>
              </a:r>
              <a:r>
                <a:rPr lang="en-US" sz="2800" kern="0" spc="-200" dirty="0">
                  <a:ln>
                    <a:solidFill>
                      <a:schemeClr val="accent2">
                        <a:lumMod val="60000"/>
                        <a:lumOff val="40000"/>
                        <a:alpha val="0"/>
                      </a:schemeClr>
                    </a:solidFill>
                  </a:ln>
                  <a:solidFill>
                    <a:srgbClr val="3A4CA8"/>
                  </a:solidFill>
                  <a:latin typeface="LG Smart UI Bold" panose="020B0800000101010101" pitchFamily="50" charset="-127"/>
                  <a:ea typeface="LG Smart UI Bold" panose="020B0800000101010101" pitchFamily="50" charset="-127"/>
                  <a:cs typeface="굴림" pitchFamily="34" charset="0"/>
                </a:rPr>
                <a:t>하락장</a:t>
              </a:r>
              <a:r>
                <a:rPr lang="en-US" sz="2000" kern="0" spc="-200" dirty="0">
                  <a:ln>
                    <a:solidFill>
                      <a:schemeClr val="accent2">
                        <a:lumMod val="60000"/>
                        <a:lumOff val="40000"/>
                        <a:alpha val="0"/>
                      </a:schemeClr>
                    </a:solidFill>
                  </a:ln>
                  <a:solidFill>
                    <a:srgbClr val="000000"/>
                  </a:solidFill>
                  <a:latin typeface="LG Smart UI Regular" panose="020B0500000101010101" pitchFamily="50" charset="-127"/>
                  <a:ea typeface="LG Smart UI Regular" panose="020B0500000101010101" pitchFamily="50" charset="-127"/>
                  <a:cs typeface="굴림" pitchFamily="34" charset="0"/>
                </a:rPr>
                <a:t>에서 평균 수익률 약 </a:t>
              </a:r>
              <a:r>
                <a:rPr lang="en-US" sz="2800" kern="0" spc="-200" dirty="0">
                  <a:ln>
                    <a:solidFill>
                      <a:schemeClr val="accent2">
                        <a:lumMod val="60000"/>
                        <a:lumOff val="40000"/>
                        <a:alpha val="0"/>
                      </a:schemeClr>
                    </a:solidFill>
                  </a:ln>
                  <a:solidFill>
                    <a:srgbClr val="FC5230"/>
                  </a:solidFill>
                  <a:latin typeface="LG Smart UI Bold" panose="020B0800000101010101" pitchFamily="50" charset="-127"/>
                  <a:ea typeface="LG Smart UI Bold" panose="020B0800000101010101" pitchFamily="50" charset="-127"/>
                  <a:cs typeface="굴림" pitchFamily="34" charset="0"/>
                </a:rPr>
                <a:t>8~10%</a:t>
              </a:r>
              <a:r>
                <a:rPr lang="en-US" sz="2000" kern="0" spc="-200" dirty="0">
                  <a:ln>
                    <a:solidFill>
                      <a:schemeClr val="accent2">
                        <a:lumMod val="60000"/>
                        <a:lumOff val="40000"/>
                        <a:alpha val="0"/>
                      </a:schemeClr>
                    </a:solidFill>
                  </a:ln>
                  <a:solidFill>
                    <a:srgbClr val="000000"/>
                  </a:solidFill>
                  <a:latin typeface="LG Smart UI Regular" panose="020B0500000101010101" pitchFamily="50" charset="-127"/>
                  <a:ea typeface="LG Smart UI Regular" panose="020B0500000101010101" pitchFamily="50" charset="-127"/>
                  <a:cs typeface="굴림" pitchFamily="34" charset="0"/>
                </a:rPr>
                <a:t> 달성</a:t>
              </a:r>
              <a:endParaRPr lang="en-US" sz="2000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latin typeface="LG Smart UI Regular" panose="020B0500000101010101" pitchFamily="50" charset="-127"/>
                <a:ea typeface="LG Smart UI Regular" panose="020B0500000101010101" pitchFamily="50" charset="-127"/>
              </a:endParaRPr>
            </a:p>
          </p:txBody>
        </p:sp>
      </p:grpSp>
      <p:grpSp>
        <p:nvGrpSpPr>
          <p:cNvPr id="68" name="그룹 1010">
            <a:extLst>
              <a:ext uri="{FF2B5EF4-FFF2-40B4-BE49-F238E27FC236}">
                <a16:creationId xmlns:a16="http://schemas.microsoft.com/office/drawing/2014/main" id="{17EE39A2-4B45-47CD-91D8-E56970E9E0E8}"/>
              </a:ext>
            </a:extLst>
          </p:cNvPr>
          <p:cNvGrpSpPr/>
          <p:nvPr/>
        </p:nvGrpSpPr>
        <p:grpSpPr>
          <a:xfrm>
            <a:off x="1296107" y="2719890"/>
            <a:ext cx="7641211" cy="4791706"/>
            <a:chOff x="500399" y="2453833"/>
            <a:chExt cx="7979996" cy="5004153"/>
          </a:xfrm>
        </p:grpSpPr>
        <p:pic>
          <p:nvPicPr>
            <p:cNvPr id="69" name="Object 43">
              <a:extLst>
                <a:ext uri="{FF2B5EF4-FFF2-40B4-BE49-F238E27FC236}">
                  <a16:creationId xmlns:a16="http://schemas.microsoft.com/office/drawing/2014/main" id="{D1BA753B-7393-4ECE-9103-B417EED0BB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00399" y="2453833"/>
              <a:ext cx="7979996" cy="5004153"/>
            </a:xfrm>
            <a:prstGeom prst="rect">
              <a:avLst/>
            </a:prstGeom>
            <a:ln w="28575">
              <a:solidFill>
                <a:schemeClr val="bg1">
                  <a:lumMod val="65000"/>
                </a:schemeClr>
              </a:solidFill>
            </a:ln>
          </p:spPr>
        </p:pic>
      </p:grpSp>
      <p:sp>
        <p:nvSpPr>
          <p:cNvPr id="75" name="Object 27">
            <a:extLst>
              <a:ext uri="{FF2B5EF4-FFF2-40B4-BE49-F238E27FC236}">
                <a16:creationId xmlns:a16="http://schemas.microsoft.com/office/drawing/2014/main" id="{A9C40FB5-A18C-4433-AE23-C0E831868F75}"/>
              </a:ext>
            </a:extLst>
          </p:cNvPr>
          <p:cNvSpPr txBox="1"/>
          <p:nvPr/>
        </p:nvSpPr>
        <p:spPr>
          <a:xfrm>
            <a:off x="12367636" y="5063355"/>
            <a:ext cx="4624257" cy="61555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kern="0" spc="-67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굴림" pitchFamily="34" charset="0"/>
              </a:rPr>
              <a:t>나온 결과에 따라 매수</a:t>
            </a:r>
            <a:r>
              <a:rPr lang="en-US" altLang="ko-KR" kern="0" spc="-67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굴림" pitchFamily="34" charset="0"/>
              </a:rPr>
              <a:t>/</a:t>
            </a:r>
            <a:r>
              <a:rPr lang="ko-KR" altLang="en-US" kern="0" spc="-67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굴림" pitchFamily="34" charset="0"/>
              </a:rPr>
              <a:t>매도</a:t>
            </a:r>
            <a:endParaRPr lang="en-US" altLang="ko-KR" kern="0" spc="-67" dirty="0">
              <a:ln>
                <a:solidFill>
                  <a:schemeClr val="accent2">
                    <a:lumMod val="60000"/>
                    <a:lumOff val="40000"/>
                    <a:alpha val="0"/>
                  </a:schemeClr>
                </a:solidFill>
              </a:ln>
              <a:solidFill>
                <a:srgbClr val="FFFFFF"/>
              </a:solidFill>
              <a:latin typeface="LG Smart UI Regular" panose="020B0500000101010101" pitchFamily="50" charset="-127"/>
              <a:ea typeface="LG Smart UI Regular" panose="020B0500000101010101" pitchFamily="50" charset="-127"/>
              <a:cs typeface="굴림" pitchFamily="34" charset="0"/>
            </a:endParaRPr>
          </a:p>
          <a:p>
            <a:r>
              <a:rPr lang="ko-KR" altLang="en-US" sz="1600" kern="0" spc="-67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결과 가중치에 따라 매수</a:t>
            </a:r>
            <a:r>
              <a:rPr lang="en-US" altLang="ko-KR" sz="1600" kern="0" spc="-67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/</a:t>
            </a:r>
            <a:r>
              <a:rPr lang="ko-KR" altLang="en-US" sz="1600" kern="0" spc="-67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매도 개수 조정</a:t>
            </a:r>
            <a:endParaRPr lang="en-US" sz="1600" dirty="0">
              <a:ln>
                <a:solidFill>
                  <a:schemeClr val="accent2">
                    <a:lumMod val="60000"/>
                    <a:lumOff val="40000"/>
                    <a:alpha val="0"/>
                  </a:schemeClr>
                </a:solidFill>
              </a:ln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7945DF3E-ABC3-4D7C-A89F-C15331B154BE}"/>
              </a:ext>
            </a:extLst>
          </p:cNvPr>
          <p:cNvGrpSpPr/>
          <p:nvPr/>
        </p:nvGrpSpPr>
        <p:grpSpPr>
          <a:xfrm>
            <a:off x="9916446" y="2698004"/>
            <a:ext cx="1960960" cy="4143078"/>
            <a:chOff x="9916446" y="2698004"/>
            <a:chExt cx="1960960" cy="4143078"/>
          </a:xfrm>
        </p:grpSpPr>
        <p:pic>
          <p:nvPicPr>
            <p:cNvPr id="73" name="Object 12">
              <a:extLst>
                <a:ext uri="{FF2B5EF4-FFF2-40B4-BE49-F238E27FC236}">
                  <a16:creationId xmlns:a16="http://schemas.microsoft.com/office/drawing/2014/main" id="{F4FEE21A-B1C1-44DE-8D97-51BFB8747AB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916446" y="2707123"/>
              <a:ext cx="1960960" cy="481789"/>
            </a:xfrm>
            <a:prstGeom prst="rect">
              <a:avLst/>
            </a:prstGeom>
          </p:spPr>
        </p:pic>
        <p:sp>
          <p:nvSpPr>
            <p:cNvPr id="58" name="Object 15">
              <a:extLst>
                <a:ext uri="{FF2B5EF4-FFF2-40B4-BE49-F238E27FC236}">
                  <a16:creationId xmlns:a16="http://schemas.microsoft.com/office/drawing/2014/main" id="{4EC172BE-1E55-48D4-9001-D9540ACA0D0D}"/>
                </a:ext>
              </a:extLst>
            </p:cNvPr>
            <p:cNvSpPr txBox="1"/>
            <p:nvPr/>
          </p:nvSpPr>
          <p:spPr>
            <a:xfrm>
              <a:off x="10440061" y="2698004"/>
              <a:ext cx="913740" cy="46166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2400" dirty="0">
                  <a:ln>
                    <a:solidFill>
                      <a:schemeClr val="accent2">
                        <a:lumMod val="60000"/>
                        <a:lumOff val="40000"/>
                        <a:alpha val="0"/>
                      </a:schemeClr>
                    </a:solidFill>
                  </a:ln>
                  <a:solidFill>
                    <a:srgbClr val="000000"/>
                  </a:solidFill>
                  <a:latin typeface="LG Smart UI Bold" panose="020B0800000101010101" pitchFamily="50" charset="-127"/>
                  <a:ea typeface="LG Smart UI Bold" panose="020B0800000101010101" pitchFamily="50" charset="-127"/>
                  <a:cs typeface="굴림" pitchFamily="34" charset="0"/>
                </a:rPr>
                <a:t>1</a:t>
              </a:r>
              <a:endParaRPr lang="en-US" sz="1600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latin typeface="LG Smart UI Bold" panose="020B0800000101010101" pitchFamily="50" charset="-127"/>
                <a:ea typeface="LG Smart UI Bold" panose="020B0800000101010101" pitchFamily="50" charset="-127"/>
              </a:endParaRPr>
            </a:p>
          </p:txBody>
        </p:sp>
        <p:pic>
          <p:nvPicPr>
            <p:cNvPr id="72" name="Object 16">
              <a:extLst>
                <a:ext uri="{FF2B5EF4-FFF2-40B4-BE49-F238E27FC236}">
                  <a16:creationId xmlns:a16="http://schemas.microsoft.com/office/drawing/2014/main" id="{C5AB3583-99CA-4636-8EBD-E440387AB10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916446" y="4545349"/>
              <a:ext cx="1960960" cy="481789"/>
            </a:xfrm>
            <a:prstGeom prst="rect">
              <a:avLst/>
            </a:prstGeom>
          </p:spPr>
        </p:pic>
        <p:sp>
          <p:nvSpPr>
            <p:cNvPr id="60" name="Object 19">
              <a:extLst>
                <a:ext uri="{FF2B5EF4-FFF2-40B4-BE49-F238E27FC236}">
                  <a16:creationId xmlns:a16="http://schemas.microsoft.com/office/drawing/2014/main" id="{2506DD60-BEA9-4BD2-91D8-420E3710C59B}"/>
                </a:ext>
              </a:extLst>
            </p:cNvPr>
            <p:cNvSpPr txBox="1"/>
            <p:nvPr/>
          </p:nvSpPr>
          <p:spPr>
            <a:xfrm>
              <a:off x="10440042" y="4536236"/>
              <a:ext cx="913760" cy="46166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2400" dirty="0">
                  <a:ln>
                    <a:solidFill>
                      <a:schemeClr val="accent2">
                        <a:lumMod val="60000"/>
                        <a:lumOff val="40000"/>
                        <a:alpha val="0"/>
                      </a:schemeClr>
                    </a:solidFill>
                  </a:ln>
                  <a:solidFill>
                    <a:srgbClr val="000000"/>
                  </a:solidFill>
                  <a:latin typeface="LG Smart UI Bold" panose="020B0800000101010101" pitchFamily="50" charset="-127"/>
                  <a:ea typeface="LG Smart UI Bold" panose="020B0800000101010101" pitchFamily="50" charset="-127"/>
                  <a:cs typeface="굴림" pitchFamily="34" charset="0"/>
                </a:rPr>
                <a:t>2</a:t>
              </a:r>
              <a:endParaRPr lang="en-US" sz="1600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latin typeface="LG Smart UI Bold" panose="020B0800000101010101" pitchFamily="50" charset="-127"/>
                <a:ea typeface="LG Smart UI Bold" panose="020B0800000101010101" pitchFamily="50" charset="-127"/>
              </a:endParaRPr>
            </a:p>
          </p:txBody>
        </p:sp>
        <p:pic>
          <p:nvPicPr>
            <p:cNvPr id="71" name="Object 20">
              <a:extLst>
                <a:ext uri="{FF2B5EF4-FFF2-40B4-BE49-F238E27FC236}">
                  <a16:creationId xmlns:a16="http://schemas.microsoft.com/office/drawing/2014/main" id="{85B9AD5F-6249-4502-91D5-573C62E9E68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916446" y="6359293"/>
              <a:ext cx="1960960" cy="481789"/>
            </a:xfrm>
            <a:prstGeom prst="rect">
              <a:avLst/>
            </a:prstGeom>
          </p:spPr>
        </p:pic>
        <p:sp>
          <p:nvSpPr>
            <p:cNvPr id="62" name="Object 23">
              <a:extLst>
                <a:ext uri="{FF2B5EF4-FFF2-40B4-BE49-F238E27FC236}">
                  <a16:creationId xmlns:a16="http://schemas.microsoft.com/office/drawing/2014/main" id="{97CD4119-4BB6-4D15-B5BB-0A6EACB16214}"/>
                </a:ext>
              </a:extLst>
            </p:cNvPr>
            <p:cNvSpPr txBox="1"/>
            <p:nvPr/>
          </p:nvSpPr>
          <p:spPr>
            <a:xfrm>
              <a:off x="10453727" y="6350174"/>
              <a:ext cx="886396" cy="46166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2400" dirty="0">
                  <a:ln>
                    <a:solidFill>
                      <a:schemeClr val="accent2">
                        <a:lumMod val="60000"/>
                        <a:lumOff val="40000"/>
                        <a:alpha val="0"/>
                      </a:schemeClr>
                    </a:solidFill>
                  </a:ln>
                  <a:solidFill>
                    <a:srgbClr val="000000"/>
                  </a:solidFill>
                  <a:latin typeface="LG Smart UI Bold" panose="020B0800000101010101" pitchFamily="50" charset="-127"/>
                  <a:ea typeface="LG Smart UI Bold" panose="020B0800000101010101" pitchFamily="50" charset="-127"/>
                  <a:cs typeface="굴림" pitchFamily="34" charset="0"/>
                </a:rPr>
                <a:t>3</a:t>
              </a:r>
              <a:endParaRPr lang="en-US" sz="1600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latin typeface="LG Smart UI Bold" panose="020B0800000101010101" pitchFamily="50" charset="-127"/>
                <a:ea typeface="LG Smart UI Bold" panose="020B0800000101010101" pitchFamily="50" charset="-127"/>
              </a:endParaRPr>
            </a:p>
          </p:txBody>
        </p:sp>
      </p:grpSp>
      <p:sp>
        <p:nvSpPr>
          <p:cNvPr id="100" name="Object 2">
            <a:extLst>
              <a:ext uri="{FF2B5EF4-FFF2-40B4-BE49-F238E27FC236}">
                <a16:creationId xmlns:a16="http://schemas.microsoft.com/office/drawing/2014/main" id="{CBCA6210-EBF8-46E8-94B8-893E7EEFC8A8}"/>
              </a:ext>
            </a:extLst>
          </p:cNvPr>
          <p:cNvSpPr txBox="1"/>
          <p:nvPr/>
        </p:nvSpPr>
        <p:spPr>
          <a:xfrm>
            <a:off x="3177952" y="673977"/>
            <a:ext cx="11777429" cy="132343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8000" kern="0" spc="-400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gradFill>
                  <a:gsLst>
                    <a:gs pos="0">
                      <a:srgbClr val="3B8ECE"/>
                    </a:gs>
                    <a:gs pos="72000">
                      <a:srgbClr val="08D68E"/>
                    </a:gs>
                    <a:gs pos="100000">
                      <a:srgbClr val="08D68E"/>
                    </a:gs>
                  </a:gsLst>
                  <a:lin ang="8100000" scaled="0"/>
                </a:gradFill>
                <a:latin typeface="LG Smart UI Bold" panose="020B0800000101010101" pitchFamily="50" charset="-127"/>
                <a:ea typeface="LG Smart UI Bold" panose="020B0800000101010101" pitchFamily="50" charset="-127"/>
                <a:cs typeface="굴림" pitchFamily="34" charset="0"/>
              </a:rPr>
              <a:t>최종 모델</a:t>
            </a:r>
            <a:r>
              <a:rPr lang="en-US" altLang="ko-KR" sz="8000" kern="0" spc="-400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gradFill>
                  <a:gsLst>
                    <a:gs pos="0">
                      <a:srgbClr val="3B8ECE"/>
                    </a:gs>
                    <a:gs pos="72000">
                      <a:srgbClr val="08D68E"/>
                    </a:gs>
                    <a:gs pos="100000">
                      <a:srgbClr val="08D68E"/>
                    </a:gs>
                  </a:gsLst>
                  <a:lin ang="8100000" scaled="0"/>
                </a:gradFill>
                <a:latin typeface="LG Smart UI Bold" panose="020B0800000101010101" pitchFamily="50" charset="-127"/>
                <a:ea typeface="LG Smart UI Bold" panose="020B0800000101010101" pitchFamily="50" charset="-127"/>
                <a:cs typeface="굴림" pitchFamily="34" charset="0"/>
              </a:rPr>
              <a:t> </a:t>
            </a:r>
            <a:r>
              <a:rPr lang="en-US" altLang="ko-KR" sz="4400" kern="0" spc="-400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gradFill>
                  <a:gsLst>
                    <a:gs pos="0">
                      <a:srgbClr val="3B8ECE"/>
                    </a:gs>
                    <a:gs pos="72000">
                      <a:srgbClr val="08D68E"/>
                    </a:gs>
                    <a:gs pos="100000">
                      <a:srgbClr val="08D68E"/>
                    </a:gs>
                  </a:gsLst>
                  <a:lin ang="8100000" scaled="0"/>
                </a:gradFill>
                <a:latin typeface="LG Smart UI Bold" panose="020B0800000101010101" pitchFamily="50" charset="-127"/>
                <a:ea typeface="LG Smart UI Bold" panose="020B0800000101010101" pitchFamily="50" charset="-127"/>
                <a:cs typeface="Calibri"/>
              </a:rPr>
              <a:t>:  </a:t>
            </a:r>
            <a:r>
              <a:rPr lang="ko-KR" altLang="en-US" sz="4400" kern="0" spc="-400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gradFill>
                  <a:gsLst>
                    <a:gs pos="0">
                      <a:srgbClr val="3B8ECE"/>
                    </a:gs>
                    <a:gs pos="72000">
                      <a:srgbClr val="08D68E"/>
                    </a:gs>
                    <a:gs pos="100000">
                      <a:srgbClr val="08D68E"/>
                    </a:gs>
                  </a:gsLst>
                  <a:lin ang="8100000" scaled="0"/>
                </a:gradFill>
                <a:latin typeface="LG Smart UI Bold" panose="020B0800000101010101" pitchFamily="50" charset="-127"/>
                <a:ea typeface="LG Smart UI Bold" panose="020B0800000101010101" pitchFamily="50" charset="-127"/>
                <a:cs typeface="Calibri"/>
              </a:rPr>
              <a:t>모의 투자 </a:t>
            </a:r>
            <a:r>
              <a:rPr lang="en-US" altLang="ko-KR" sz="4400" kern="0" spc="-400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gradFill>
                  <a:gsLst>
                    <a:gs pos="0">
                      <a:srgbClr val="3B8ECE"/>
                    </a:gs>
                    <a:gs pos="72000">
                      <a:srgbClr val="08D68E"/>
                    </a:gs>
                    <a:gs pos="100000">
                      <a:srgbClr val="08D68E"/>
                    </a:gs>
                  </a:gsLst>
                  <a:lin ang="8100000" scaled="0"/>
                </a:gradFill>
                <a:latin typeface="LG Smart UI Bold" panose="020B0800000101010101" pitchFamily="50" charset="-127"/>
                <a:ea typeface="LG Smart UI Bold" panose="020B0800000101010101" pitchFamily="50" charset="-127"/>
                <a:cs typeface="Calibri"/>
              </a:rPr>
              <a:t>AI</a:t>
            </a:r>
            <a:endParaRPr lang="en-US" altLang="ko-KR" sz="4400" dirty="0">
              <a:ln>
                <a:solidFill>
                  <a:schemeClr val="accent2">
                    <a:lumMod val="60000"/>
                    <a:lumOff val="40000"/>
                    <a:alpha val="0"/>
                  </a:schemeClr>
                </a:solidFill>
              </a:ln>
              <a:gradFill>
                <a:gsLst>
                  <a:gs pos="0">
                    <a:srgbClr val="3B8ECE"/>
                  </a:gs>
                  <a:gs pos="72000">
                    <a:srgbClr val="08D68E"/>
                  </a:gs>
                  <a:gs pos="100000">
                    <a:srgbClr val="08D68E"/>
                  </a:gs>
                </a:gsLst>
                <a:lin ang="8100000" scaled="0"/>
              </a:gradFill>
              <a:latin typeface="LG Smart UI Bold" panose="020B0800000101010101" pitchFamily="50" charset="-127"/>
              <a:ea typeface="LG Smart UI Bold" panose="020B0800000101010101" pitchFamily="50" charset="-127"/>
              <a:cs typeface="Calibri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64F2467-4D7F-4E67-9AE0-CE0FB2AEA6CE}"/>
              </a:ext>
            </a:extLst>
          </p:cNvPr>
          <p:cNvSpPr txBox="1"/>
          <p:nvPr/>
        </p:nvSpPr>
        <p:spPr>
          <a:xfrm>
            <a:off x="17832426" y="9916439"/>
            <a:ext cx="455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solidFill>
                  <a:schemeClr val="bg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26</a:t>
            </a:r>
          </a:p>
        </p:txBody>
      </p:sp>
    </p:spTree>
    <p:extLst>
      <p:ext uri="{BB962C8B-B14F-4D97-AF65-F5344CB8AC3E}">
        <p14:creationId xmlns:p14="http://schemas.microsoft.com/office/powerpoint/2010/main" val="36768781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F59D3B33-E869-4F5D-BE5B-848325CCD2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69" r="14553"/>
          <a:stretch/>
        </p:blipFill>
        <p:spPr>
          <a:xfrm>
            <a:off x="8180842" y="0"/>
            <a:ext cx="10107158" cy="1028700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4554745" y="2438585"/>
            <a:ext cx="16500521" cy="6171429"/>
            <a:chOff x="-4554745" y="2438585"/>
            <a:chExt cx="16500521" cy="617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554745" y="2438585"/>
              <a:ext cx="16500521" cy="6171429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242880" y="3566382"/>
            <a:ext cx="11362261" cy="246221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7700" kern="0" spc="-400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 3. </a:t>
            </a:r>
            <a:r>
              <a:rPr lang="ko-KR" altLang="en-US" sz="7700" kern="0" spc="-400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프로젝트</a:t>
            </a:r>
            <a:endParaRPr lang="en-US" altLang="ko-KR" sz="7700" kern="0" spc="-400" dirty="0">
              <a:ln>
                <a:solidFill>
                  <a:schemeClr val="accent2">
                    <a:lumMod val="60000"/>
                    <a:lumOff val="40000"/>
                    <a:alpha val="0"/>
                  </a:schemeClr>
                </a:solidFill>
              </a:ln>
              <a:solidFill>
                <a:srgbClr val="FFFFFF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sz="7700" kern="0" spc="-400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</a:t>
            </a:r>
            <a:r>
              <a:rPr lang="ko-KR" altLang="en-US" sz="7700" kern="0" spc="-400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시연</a:t>
            </a:r>
            <a:endParaRPr lang="en-US" sz="7700" kern="0" spc="-400" dirty="0">
              <a:ln>
                <a:solidFill>
                  <a:schemeClr val="accent2">
                    <a:lumMod val="60000"/>
                    <a:lumOff val="40000"/>
                    <a:alpha val="0"/>
                  </a:schemeClr>
                </a:solidFill>
              </a:ln>
              <a:solidFill>
                <a:srgbClr val="FFFFFF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그룹 1001">
            <a:extLst>
              <a:ext uri="{FF2B5EF4-FFF2-40B4-BE49-F238E27FC236}">
                <a16:creationId xmlns:a16="http://schemas.microsoft.com/office/drawing/2014/main" id="{C60116C7-007A-465C-8EDA-1AC072E3E175}"/>
              </a:ext>
            </a:extLst>
          </p:cNvPr>
          <p:cNvGrpSpPr/>
          <p:nvPr/>
        </p:nvGrpSpPr>
        <p:grpSpPr>
          <a:xfrm>
            <a:off x="-1788719" y="6998309"/>
            <a:ext cx="6817816" cy="8469337"/>
            <a:chOff x="-1788719" y="6998309"/>
            <a:chExt cx="6817816" cy="8469337"/>
          </a:xfrm>
        </p:grpSpPr>
        <p:pic>
          <p:nvPicPr>
            <p:cNvPr id="40" name="Object 3">
              <a:extLst>
                <a:ext uri="{FF2B5EF4-FFF2-40B4-BE49-F238E27FC236}">
                  <a16:creationId xmlns:a16="http://schemas.microsoft.com/office/drawing/2014/main" id="{1160F77A-7D8D-4BD7-B8F6-EAF25C3232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340000">
              <a:off x="-5197627" y="2763640"/>
              <a:ext cx="13635633" cy="16938674"/>
            </a:xfrm>
            <a:prstGeom prst="rect">
              <a:avLst/>
            </a:prstGeom>
          </p:spPr>
        </p:pic>
        <p:pic>
          <p:nvPicPr>
            <p:cNvPr id="42" name="Object 4">
              <a:extLst>
                <a:ext uri="{FF2B5EF4-FFF2-40B4-BE49-F238E27FC236}">
                  <a16:creationId xmlns:a16="http://schemas.microsoft.com/office/drawing/2014/main" id="{41CBDFA0-18C3-4B66-BB56-6FF7096F42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340000">
              <a:off x="-1788719" y="6998309"/>
              <a:ext cx="6817816" cy="8469337"/>
            </a:xfrm>
            <a:prstGeom prst="rect">
              <a:avLst/>
            </a:prstGeom>
          </p:spPr>
        </p:pic>
      </p:grpSp>
      <p:grpSp>
        <p:nvGrpSpPr>
          <p:cNvPr id="43" name="그룹 1002">
            <a:extLst>
              <a:ext uri="{FF2B5EF4-FFF2-40B4-BE49-F238E27FC236}">
                <a16:creationId xmlns:a16="http://schemas.microsoft.com/office/drawing/2014/main" id="{9F0FE771-0354-420E-8BCE-FF873C6989CD}"/>
              </a:ext>
            </a:extLst>
          </p:cNvPr>
          <p:cNvGrpSpPr/>
          <p:nvPr/>
        </p:nvGrpSpPr>
        <p:grpSpPr>
          <a:xfrm>
            <a:off x="13475648" y="-2515017"/>
            <a:ext cx="9245549" cy="6658191"/>
            <a:chOff x="13475648" y="-2515017"/>
            <a:chExt cx="9245549" cy="6658191"/>
          </a:xfrm>
        </p:grpSpPr>
        <p:grpSp>
          <p:nvGrpSpPr>
            <p:cNvPr id="45" name="그룹 1003">
              <a:extLst>
                <a:ext uri="{FF2B5EF4-FFF2-40B4-BE49-F238E27FC236}">
                  <a16:creationId xmlns:a16="http://schemas.microsoft.com/office/drawing/2014/main" id="{CAAF4F14-0321-4A4A-9AB9-1B18986A4ACC}"/>
                </a:ext>
              </a:extLst>
            </p:cNvPr>
            <p:cNvGrpSpPr/>
            <p:nvPr/>
          </p:nvGrpSpPr>
          <p:grpSpPr>
            <a:xfrm>
              <a:off x="15724698" y="-3198408"/>
              <a:ext cx="6192704" cy="7692800"/>
              <a:chOff x="15724698" y="-3198408"/>
              <a:chExt cx="6192704" cy="7692800"/>
            </a:xfrm>
          </p:grpSpPr>
          <p:pic>
            <p:nvPicPr>
              <p:cNvPr id="54" name="Object 8">
                <a:extLst>
                  <a:ext uri="{FF2B5EF4-FFF2-40B4-BE49-F238E27FC236}">
                    <a16:creationId xmlns:a16="http://schemas.microsoft.com/office/drawing/2014/main" id="{B022EAEF-0FF6-4897-BEAE-3435BE8520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5340000">
                <a:off x="12628346" y="-7044808"/>
                <a:ext cx="12385408" cy="15385600"/>
              </a:xfrm>
              <a:prstGeom prst="rect">
                <a:avLst/>
              </a:prstGeom>
            </p:spPr>
          </p:pic>
          <p:pic>
            <p:nvPicPr>
              <p:cNvPr id="55" name="Object 9">
                <a:extLst>
                  <a:ext uri="{FF2B5EF4-FFF2-40B4-BE49-F238E27FC236}">
                    <a16:creationId xmlns:a16="http://schemas.microsoft.com/office/drawing/2014/main" id="{76BE4BE4-C4DF-4672-A172-EB3D273E46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5340000">
                <a:off x="15724698" y="-3198408"/>
                <a:ext cx="6192704" cy="7692800"/>
              </a:xfrm>
              <a:prstGeom prst="rect">
                <a:avLst/>
              </a:prstGeom>
            </p:spPr>
          </p:pic>
        </p:grpSp>
        <p:grpSp>
          <p:nvGrpSpPr>
            <p:cNvPr id="50" name="그룹 1004">
              <a:extLst>
                <a:ext uri="{FF2B5EF4-FFF2-40B4-BE49-F238E27FC236}">
                  <a16:creationId xmlns:a16="http://schemas.microsoft.com/office/drawing/2014/main" id="{2DBC0C23-1604-4DFE-9E43-51A4F26EDE6F}"/>
                </a:ext>
              </a:extLst>
            </p:cNvPr>
            <p:cNvGrpSpPr/>
            <p:nvPr/>
          </p:nvGrpSpPr>
          <p:grpSpPr>
            <a:xfrm>
              <a:off x="13962383" y="-2410227"/>
              <a:ext cx="6058514" cy="7031984"/>
              <a:chOff x="13962383" y="-2410227"/>
              <a:chExt cx="6058514" cy="7031984"/>
            </a:xfrm>
          </p:grpSpPr>
          <p:pic>
            <p:nvPicPr>
              <p:cNvPr id="51" name="Object 12">
                <a:extLst>
                  <a:ext uri="{FF2B5EF4-FFF2-40B4-BE49-F238E27FC236}">
                    <a16:creationId xmlns:a16="http://schemas.microsoft.com/office/drawing/2014/main" id="{2CA46C54-302F-413B-BD50-6061D81F55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6200000">
                <a:off x="10933126" y="-5926220"/>
                <a:ext cx="12117028" cy="14063969"/>
              </a:xfrm>
              <a:prstGeom prst="rect">
                <a:avLst/>
              </a:prstGeom>
            </p:spPr>
          </p:pic>
          <p:pic>
            <p:nvPicPr>
              <p:cNvPr id="53" name="Object 13">
                <a:extLst>
                  <a:ext uri="{FF2B5EF4-FFF2-40B4-BE49-F238E27FC236}">
                    <a16:creationId xmlns:a16="http://schemas.microsoft.com/office/drawing/2014/main" id="{2CB11318-349C-4BB6-94DB-CBB177CB39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6200000">
                <a:off x="13962383" y="-2410227"/>
                <a:ext cx="6058514" cy="7031984"/>
              </a:xfrm>
              <a:prstGeom prst="rect">
                <a:avLst/>
              </a:prstGeom>
            </p:spPr>
          </p:pic>
        </p:grpSp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94681" y="6219335"/>
            <a:ext cx="7889903" cy="2964419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241516" y="6268474"/>
            <a:ext cx="7889903" cy="2964419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75706" y="3118098"/>
            <a:ext cx="7889903" cy="2964419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241516" y="3118098"/>
            <a:ext cx="7889903" cy="2964419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8095658" y="5035317"/>
            <a:ext cx="2094399" cy="2094399"/>
            <a:chOff x="8095658" y="5035317"/>
            <a:chExt cx="2094399" cy="209439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095658" y="5035317"/>
              <a:ext cx="2094399" cy="2094399"/>
            </a:xfrm>
            <a:prstGeom prst="rect">
              <a:avLst/>
            </a:prstGeom>
          </p:spPr>
        </p:pic>
      </p:grpSp>
      <p:sp>
        <p:nvSpPr>
          <p:cNvPr id="25" name="Object 25"/>
          <p:cNvSpPr txBox="1"/>
          <p:nvPr/>
        </p:nvSpPr>
        <p:spPr>
          <a:xfrm>
            <a:off x="3461728" y="1405810"/>
            <a:ext cx="11362261" cy="127727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7700" kern="0" spc="-400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LG Smart UI Regular" panose="020B0500000101010101" pitchFamily="50" charset="-127"/>
                <a:cs typeface="굴림" pitchFamily="34" charset="0"/>
              </a:rPr>
              <a:t>서비스 소개</a:t>
            </a:r>
            <a:endParaRPr lang="en-US" dirty="0">
              <a:ln>
                <a:solidFill>
                  <a:schemeClr val="accent2">
                    <a:lumMod val="60000"/>
                    <a:lumOff val="40000"/>
                    <a:alpha val="0"/>
                  </a:schemeClr>
                </a:solidFill>
              </a:ln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3408267" y="3768857"/>
            <a:ext cx="5014223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000" kern="0" spc="-100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  <a:cs typeface="굴림" pitchFamily="34" charset="0"/>
              </a:rPr>
              <a:t>1. AI 예측 지표</a:t>
            </a:r>
            <a:endParaRPr lang="en-US" dirty="0">
              <a:ln>
                <a:solidFill>
                  <a:schemeClr val="accent2">
                    <a:lumMod val="60000"/>
                    <a:lumOff val="40000"/>
                    <a:alpha val="0"/>
                  </a:schemeClr>
                </a:solidFill>
              </a:ln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3408267" y="4359000"/>
            <a:ext cx="5202333" cy="7694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200" kern="0" spc="-100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굴림" pitchFamily="34" charset="0"/>
              </a:rPr>
              <a:t>StockAI가 예측한 코스피지수, 추천 종목, </a:t>
            </a:r>
            <a:r>
              <a:rPr lang="en-US" sz="2200" kern="0" spc="-100" dirty="0" err="1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굴림" pitchFamily="34" charset="0"/>
              </a:rPr>
              <a:t>수익률을</a:t>
            </a:r>
            <a:endParaRPr lang="en-US" sz="2200" kern="0" spc="-100" dirty="0">
              <a:ln>
                <a:solidFill>
                  <a:schemeClr val="accent2">
                    <a:lumMod val="60000"/>
                    <a:lumOff val="40000"/>
                    <a:alpha val="0"/>
                  </a:schemeClr>
                </a:solidFill>
              </a:ln>
              <a:solidFill>
                <a:srgbClr val="000000"/>
              </a:solidFill>
              <a:latin typeface="LG Smart UI Regular" panose="020B0500000101010101" pitchFamily="50" charset="-127"/>
              <a:ea typeface="LG Smart UI Regular" panose="020B0500000101010101" pitchFamily="50" charset="-127"/>
              <a:cs typeface="굴림" pitchFamily="34" charset="0"/>
            </a:endParaRPr>
          </a:p>
          <a:p>
            <a:r>
              <a:rPr lang="en-US" sz="2200" kern="0" spc="-100" dirty="0" err="1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굴림" pitchFamily="34" charset="0"/>
              </a:rPr>
              <a:t>한눈에</a:t>
            </a:r>
            <a:r>
              <a:rPr lang="en-US" sz="2200" kern="0" spc="-100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굴림" pitchFamily="34" charset="0"/>
              </a:rPr>
              <a:t> 볼 수 </a:t>
            </a:r>
            <a:r>
              <a:rPr lang="en-US" sz="2200" kern="0" spc="-100" dirty="0" err="1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굴림" pitchFamily="34" charset="0"/>
              </a:rPr>
              <a:t>있습니다</a:t>
            </a:r>
            <a:r>
              <a:rPr lang="en-US" sz="2200" kern="0" spc="-100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굴림" pitchFamily="34" charset="0"/>
              </a:rPr>
              <a:t>.</a:t>
            </a:r>
            <a:endParaRPr lang="en-US" sz="2200" dirty="0">
              <a:ln>
                <a:solidFill>
                  <a:schemeClr val="accent2">
                    <a:lumMod val="60000"/>
                    <a:lumOff val="40000"/>
                    <a:alpha val="0"/>
                  </a:schemeClr>
                </a:solidFill>
              </a:ln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1695143" y="3768857"/>
            <a:ext cx="4490967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000" kern="0" spc="-100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  <a:cs typeface="굴림" pitchFamily="34" charset="0"/>
              </a:rPr>
              <a:t>2. 모의투자</a:t>
            </a:r>
            <a:endParaRPr lang="en-US" dirty="0">
              <a:ln>
                <a:solidFill>
                  <a:schemeClr val="accent2">
                    <a:lumMod val="60000"/>
                    <a:lumOff val="40000"/>
                    <a:alpha val="0"/>
                  </a:schemeClr>
                </a:solidFill>
              </a:ln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1695143" y="4359000"/>
            <a:ext cx="5132333" cy="7694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200" kern="0" spc="-100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굴림" pitchFamily="34" charset="0"/>
              </a:rPr>
              <a:t>StockAI의 도움으로 부담없이 모의 </a:t>
            </a:r>
            <a:r>
              <a:rPr lang="en-US" sz="2200" kern="0" spc="-100" dirty="0" err="1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굴림" pitchFamily="34" charset="0"/>
              </a:rPr>
              <a:t>투자를</a:t>
            </a:r>
            <a:r>
              <a:rPr lang="en-US" sz="2200" kern="0" spc="-100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굴림" pitchFamily="34" charset="0"/>
              </a:rPr>
              <a:t> </a:t>
            </a:r>
          </a:p>
          <a:p>
            <a:r>
              <a:rPr lang="en-US" sz="2200" kern="0" spc="-100" dirty="0" err="1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굴림" pitchFamily="34" charset="0"/>
              </a:rPr>
              <a:t>진행할</a:t>
            </a:r>
            <a:r>
              <a:rPr lang="en-US" sz="2200" kern="0" spc="-100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굴림" pitchFamily="34" charset="0"/>
              </a:rPr>
              <a:t> 수 있습니다.</a:t>
            </a:r>
            <a:endParaRPr lang="en-US" sz="2200" dirty="0">
              <a:ln>
                <a:solidFill>
                  <a:schemeClr val="accent2">
                    <a:lumMod val="60000"/>
                    <a:lumOff val="40000"/>
                    <a:alpha val="0"/>
                  </a:schemeClr>
                </a:solidFill>
              </a:ln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3408267" y="6919324"/>
            <a:ext cx="4490967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000" kern="0" spc="-100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  <a:cs typeface="굴림" pitchFamily="34" charset="0"/>
              </a:rPr>
              <a:t>3. 모의투자 랭킹</a:t>
            </a:r>
            <a:endParaRPr lang="en-US" dirty="0">
              <a:ln>
                <a:solidFill>
                  <a:schemeClr val="accent2">
                    <a:lumMod val="60000"/>
                    <a:lumOff val="40000"/>
                    <a:alpha val="0"/>
                  </a:schemeClr>
                </a:solidFill>
              </a:ln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408267" y="7509467"/>
            <a:ext cx="5672411" cy="4308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200" kern="0" spc="-100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굴림" pitchFamily="34" charset="0"/>
              </a:rPr>
              <a:t>사용자들 간의 모의투자 결과를 확인할 수 있습니다.</a:t>
            </a:r>
            <a:endParaRPr lang="en-US" sz="2200" dirty="0">
              <a:ln>
                <a:solidFill>
                  <a:schemeClr val="accent2">
                    <a:lumMod val="60000"/>
                    <a:lumOff val="40000"/>
                    <a:alpha val="0"/>
                  </a:schemeClr>
                </a:solidFill>
              </a:ln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1695143" y="6919324"/>
            <a:ext cx="4490967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000" kern="0" spc="-100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  <a:cs typeface="굴림" pitchFamily="34" charset="0"/>
              </a:rPr>
              <a:t>4. 부가 서비스</a:t>
            </a:r>
            <a:endParaRPr lang="en-US" dirty="0">
              <a:ln>
                <a:solidFill>
                  <a:schemeClr val="accent2">
                    <a:lumMod val="60000"/>
                    <a:lumOff val="40000"/>
                    <a:alpha val="0"/>
                  </a:schemeClr>
                </a:solidFill>
              </a:ln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grpSp>
        <p:nvGrpSpPr>
          <p:cNvPr id="1007" name="그룹 1007"/>
          <p:cNvGrpSpPr/>
          <p:nvPr/>
        </p:nvGrpSpPr>
        <p:grpSpPr>
          <a:xfrm>
            <a:off x="1460524" y="3721234"/>
            <a:ext cx="1788074" cy="1788074"/>
            <a:chOff x="1620189" y="3721234"/>
            <a:chExt cx="1788074" cy="1788074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20189" y="3721234"/>
              <a:ext cx="1788074" cy="178807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751592" y="3730342"/>
            <a:ext cx="1826625" cy="1826625"/>
            <a:chOff x="9751592" y="3730342"/>
            <a:chExt cx="1826625" cy="1826625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751592" y="3730342"/>
              <a:ext cx="1826625" cy="182662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820202" y="7129717"/>
            <a:ext cx="1257280" cy="1257212"/>
            <a:chOff x="1625074" y="6934598"/>
            <a:chExt cx="1647535" cy="1647449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25074" y="6934598"/>
              <a:ext cx="1647535" cy="164744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9734908" y="6779396"/>
            <a:ext cx="1843309" cy="1843309"/>
            <a:chOff x="9811098" y="6779396"/>
            <a:chExt cx="1843309" cy="1843309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811098" y="6779396"/>
              <a:ext cx="1843309" cy="1843309"/>
            </a:xfrm>
            <a:prstGeom prst="rect">
              <a:avLst/>
            </a:prstGeom>
          </p:spPr>
        </p:pic>
      </p:grpSp>
      <p:sp>
        <p:nvSpPr>
          <p:cNvPr id="46" name="Object 46"/>
          <p:cNvSpPr txBox="1"/>
          <p:nvPr/>
        </p:nvSpPr>
        <p:spPr>
          <a:xfrm>
            <a:off x="8004614" y="5578614"/>
            <a:ext cx="2276489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4000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  <a:cs typeface="굴림" pitchFamily="34" charset="0"/>
              </a:rPr>
              <a:t>스토끼</a:t>
            </a:r>
            <a:endParaRPr lang="en-US" sz="2000" dirty="0">
              <a:ln>
                <a:solidFill>
                  <a:schemeClr val="accent2">
                    <a:lumMod val="60000"/>
                    <a:lumOff val="40000"/>
                    <a:alpha val="0"/>
                  </a:schemeClr>
                </a:solidFill>
              </a:ln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7662391" y="6189990"/>
            <a:ext cx="2941882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kern="0" spc="-100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  <a:cs typeface="굴림" pitchFamily="34" charset="0"/>
              </a:rPr>
              <a:t>STOCKAI</a:t>
            </a:r>
            <a:endParaRPr lang="en-US" sz="1600" dirty="0">
              <a:ln>
                <a:solidFill>
                  <a:schemeClr val="accent2">
                    <a:lumMod val="60000"/>
                    <a:lumOff val="40000"/>
                    <a:alpha val="0"/>
                  </a:schemeClr>
                </a:solidFill>
              </a:ln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11695143" y="7509467"/>
            <a:ext cx="4757401" cy="7694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200" kern="0" spc="-100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굴림" pitchFamily="34" charset="0"/>
              </a:rPr>
              <a:t>마이페이지에서 자신의 투자 현황을 확인</a:t>
            </a:r>
          </a:p>
          <a:p>
            <a:r>
              <a:rPr lang="en-US" sz="2200" kern="0" spc="-100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굴림" pitchFamily="34" charset="0"/>
              </a:rPr>
              <a:t>게시판에서 사용자들간 의견을 공유</a:t>
            </a:r>
            <a:endParaRPr lang="en-US" sz="2200" dirty="0">
              <a:ln>
                <a:solidFill>
                  <a:schemeClr val="accent2">
                    <a:lumMod val="60000"/>
                    <a:lumOff val="40000"/>
                    <a:alpha val="0"/>
                  </a:schemeClr>
                </a:solidFill>
              </a:ln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sp>
        <p:nvSpPr>
          <p:cNvPr id="48" name="Object 2">
            <a:extLst>
              <a:ext uri="{FF2B5EF4-FFF2-40B4-BE49-F238E27FC236}">
                <a16:creationId xmlns:a16="http://schemas.microsoft.com/office/drawing/2014/main" id="{D6329153-B62E-4B42-A91E-9D1D80F6F5AB}"/>
              </a:ext>
            </a:extLst>
          </p:cNvPr>
          <p:cNvSpPr txBox="1"/>
          <p:nvPr/>
        </p:nvSpPr>
        <p:spPr>
          <a:xfrm>
            <a:off x="3177952" y="673977"/>
            <a:ext cx="11777429" cy="132343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8000" kern="0" spc="-400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gradFill>
                  <a:gsLst>
                    <a:gs pos="0">
                      <a:srgbClr val="3B8ECE"/>
                    </a:gs>
                    <a:gs pos="72000">
                      <a:srgbClr val="08D68E"/>
                    </a:gs>
                    <a:gs pos="100000">
                      <a:srgbClr val="08D68E"/>
                    </a:gs>
                  </a:gsLst>
                  <a:lin ang="8100000" scaled="0"/>
                </a:gradFill>
                <a:latin typeface="LG Smart UI Bold" panose="020B0800000101010101" pitchFamily="50" charset="-127"/>
                <a:ea typeface="LG Smart UI Bold" panose="020B0800000101010101" pitchFamily="50" charset="-127"/>
                <a:cs typeface="굴림" pitchFamily="34" charset="0"/>
              </a:rPr>
              <a:t>기능 소개</a:t>
            </a:r>
            <a:endParaRPr lang="en-US" dirty="0">
              <a:ln>
                <a:solidFill>
                  <a:schemeClr val="accent2">
                    <a:lumMod val="60000"/>
                    <a:lumOff val="40000"/>
                    <a:alpha val="0"/>
                  </a:schemeClr>
                </a:solidFill>
              </a:ln>
              <a:gradFill>
                <a:gsLst>
                  <a:gs pos="0">
                    <a:srgbClr val="3B8ECE"/>
                  </a:gs>
                  <a:gs pos="72000">
                    <a:srgbClr val="08D68E"/>
                  </a:gs>
                  <a:gs pos="100000">
                    <a:srgbClr val="08D68E"/>
                  </a:gs>
                </a:gsLst>
                <a:lin ang="8100000" scaled="0"/>
              </a:gradFill>
              <a:latin typeface="LG Smart UI Bold" panose="020B0800000101010101" pitchFamily="50" charset="-127"/>
              <a:ea typeface="LG Smart UI Bold" panose="020B0800000101010101" pitchFamily="50" charset="-127"/>
              <a:cs typeface="Calibri"/>
            </a:endParaRPr>
          </a:p>
        </p:txBody>
      </p:sp>
      <p:sp>
        <p:nvSpPr>
          <p:cNvPr id="49" name="Object 3">
            <a:extLst>
              <a:ext uri="{FF2B5EF4-FFF2-40B4-BE49-F238E27FC236}">
                <a16:creationId xmlns:a16="http://schemas.microsoft.com/office/drawing/2014/main" id="{AAEA421E-6D24-47CE-AAFE-8A4984EBD513}"/>
              </a:ext>
            </a:extLst>
          </p:cNvPr>
          <p:cNvSpPr txBox="1"/>
          <p:nvPr/>
        </p:nvSpPr>
        <p:spPr>
          <a:xfrm>
            <a:off x="1315157" y="837196"/>
            <a:ext cx="6832545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200" kern="0" spc="-400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굴림" pitchFamily="34" charset="0"/>
              </a:rPr>
              <a:t> AI </a:t>
            </a:r>
            <a:r>
              <a:rPr lang="ko-KR" altLang="en-US" sz="3200" kern="0" spc="-400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굴림" pitchFamily="34" charset="0"/>
              </a:rPr>
              <a:t>설계</a:t>
            </a:r>
            <a:endParaRPr lang="en-US" sz="3600" dirty="0">
              <a:ln>
                <a:solidFill>
                  <a:schemeClr val="accent2">
                    <a:lumMod val="60000"/>
                    <a:lumOff val="40000"/>
                    <a:alpha val="0"/>
                  </a:schemeClr>
                </a:solidFill>
              </a:ln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pic>
        <p:nvPicPr>
          <p:cNvPr id="52" name="그림 9">
            <a:extLst>
              <a:ext uri="{FF2B5EF4-FFF2-40B4-BE49-F238E27FC236}">
                <a16:creationId xmlns:a16="http://schemas.microsoft.com/office/drawing/2014/main" id="{1B203380-0F67-4644-9E60-B769EA1DC06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88623" y="808567"/>
            <a:ext cx="626534" cy="612423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1F761580-E59E-425C-8638-186630C3C9CD}"/>
              </a:ext>
            </a:extLst>
          </p:cNvPr>
          <p:cNvSpPr txBox="1"/>
          <p:nvPr/>
        </p:nvSpPr>
        <p:spPr>
          <a:xfrm>
            <a:off x="17832426" y="9916439"/>
            <a:ext cx="455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solidFill>
                  <a:schemeClr val="bg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28</a:t>
            </a:r>
            <a:endParaRPr lang="ko-KR" altLang="en-US" dirty="0">
              <a:solidFill>
                <a:schemeClr val="bg1"/>
              </a:solidFill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000000">
            <a:alpha val="92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그룹 1001">
            <a:extLst>
              <a:ext uri="{FF2B5EF4-FFF2-40B4-BE49-F238E27FC236}">
                <a16:creationId xmlns:a16="http://schemas.microsoft.com/office/drawing/2014/main" id="{8DFFF0CF-F866-4E96-B50C-308954CE770C}"/>
              </a:ext>
            </a:extLst>
          </p:cNvPr>
          <p:cNvGrpSpPr/>
          <p:nvPr/>
        </p:nvGrpSpPr>
        <p:grpSpPr>
          <a:xfrm>
            <a:off x="-1788719" y="6998309"/>
            <a:ext cx="6817816" cy="8469337"/>
            <a:chOff x="-1788719" y="6998309"/>
            <a:chExt cx="6817816" cy="8469337"/>
          </a:xfrm>
        </p:grpSpPr>
        <p:pic>
          <p:nvPicPr>
            <p:cNvPr id="42" name="Object 3">
              <a:extLst>
                <a:ext uri="{FF2B5EF4-FFF2-40B4-BE49-F238E27FC236}">
                  <a16:creationId xmlns:a16="http://schemas.microsoft.com/office/drawing/2014/main" id="{0153B5EA-F635-40FC-8B56-FCB173840EE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340000">
              <a:off x="-5197627" y="2763640"/>
              <a:ext cx="13635633" cy="16938674"/>
            </a:xfrm>
            <a:prstGeom prst="rect">
              <a:avLst/>
            </a:prstGeom>
          </p:spPr>
        </p:pic>
        <p:pic>
          <p:nvPicPr>
            <p:cNvPr id="43" name="Object 4">
              <a:extLst>
                <a:ext uri="{FF2B5EF4-FFF2-40B4-BE49-F238E27FC236}">
                  <a16:creationId xmlns:a16="http://schemas.microsoft.com/office/drawing/2014/main" id="{064F5EA0-F969-476C-8A29-FC00586B87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340000">
              <a:off x="-1788719" y="6998309"/>
              <a:ext cx="6817816" cy="8469337"/>
            </a:xfrm>
            <a:prstGeom prst="rect">
              <a:avLst/>
            </a:prstGeom>
          </p:spPr>
        </p:pic>
      </p:grpSp>
      <p:grpSp>
        <p:nvGrpSpPr>
          <p:cNvPr id="44" name="그룹 1002">
            <a:extLst>
              <a:ext uri="{FF2B5EF4-FFF2-40B4-BE49-F238E27FC236}">
                <a16:creationId xmlns:a16="http://schemas.microsoft.com/office/drawing/2014/main" id="{F6DD0363-8385-491A-898A-85D7C7FAE9D9}"/>
              </a:ext>
            </a:extLst>
          </p:cNvPr>
          <p:cNvGrpSpPr/>
          <p:nvPr/>
        </p:nvGrpSpPr>
        <p:grpSpPr>
          <a:xfrm>
            <a:off x="13475648" y="-2515017"/>
            <a:ext cx="9245549" cy="6658191"/>
            <a:chOff x="13475648" y="-2515017"/>
            <a:chExt cx="9245549" cy="6658191"/>
          </a:xfrm>
        </p:grpSpPr>
        <p:grpSp>
          <p:nvGrpSpPr>
            <p:cNvPr id="45" name="그룹 1003">
              <a:extLst>
                <a:ext uri="{FF2B5EF4-FFF2-40B4-BE49-F238E27FC236}">
                  <a16:creationId xmlns:a16="http://schemas.microsoft.com/office/drawing/2014/main" id="{8A38618E-E44E-4BBD-B345-6F72AB35C126}"/>
                </a:ext>
              </a:extLst>
            </p:cNvPr>
            <p:cNvGrpSpPr/>
            <p:nvPr/>
          </p:nvGrpSpPr>
          <p:grpSpPr>
            <a:xfrm>
              <a:off x="15724698" y="-3198408"/>
              <a:ext cx="6192704" cy="7692800"/>
              <a:chOff x="15724698" y="-3198408"/>
              <a:chExt cx="6192704" cy="7692800"/>
            </a:xfrm>
          </p:grpSpPr>
          <p:pic>
            <p:nvPicPr>
              <p:cNvPr id="49" name="Object 8">
                <a:extLst>
                  <a:ext uri="{FF2B5EF4-FFF2-40B4-BE49-F238E27FC236}">
                    <a16:creationId xmlns:a16="http://schemas.microsoft.com/office/drawing/2014/main" id="{2AE7C9A2-7836-476F-8838-6408029051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5340000">
                <a:off x="12628346" y="-7044808"/>
                <a:ext cx="12385408" cy="15385600"/>
              </a:xfrm>
              <a:prstGeom prst="rect">
                <a:avLst/>
              </a:prstGeom>
            </p:spPr>
          </p:pic>
          <p:pic>
            <p:nvPicPr>
              <p:cNvPr id="50" name="Object 9">
                <a:extLst>
                  <a:ext uri="{FF2B5EF4-FFF2-40B4-BE49-F238E27FC236}">
                    <a16:creationId xmlns:a16="http://schemas.microsoft.com/office/drawing/2014/main" id="{B70B4E00-EE02-4122-A6DA-AECE04038D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5340000">
                <a:off x="15724698" y="-3198408"/>
                <a:ext cx="6192704" cy="7692800"/>
              </a:xfrm>
              <a:prstGeom prst="rect">
                <a:avLst/>
              </a:prstGeom>
            </p:spPr>
          </p:pic>
        </p:grpSp>
        <p:grpSp>
          <p:nvGrpSpPr>
            <p:cNvPr id="46" name="그룹 1004">
              <a:extLst>
                <a:ext uri="{FF2B5EF4-FFF2-40B4-BE49-F238E27FC236}">
                  <a16:creationId xmlns:a16="http://schemas.microsoft.com/office/drawing/2014/main" id="{798A846F-FEC8-4B5B-81D2-1EF9CFFF66B0}"/>
                </a:ext>
              </a:extLst>
            </p:cNvPr>
            <p:cNvGrpSpPr/>
            <p:nvPr/>
          </p:nvGrpSpPr>
          <p:grpSpPr>
            <a:xfrm>
              <a:off x="13962383" y="-2410227"/>
              <a:ext cx="6058514" cy="7031984"/>
              <a:chOff x="13962383" y="-2410227"/>
              <a:chExt cx="6058514" cy="7031984"/>
            </a:xfrm>
          </p:grpSpPr>
          <p:pic>
            <p:nvPicPr>
              <p:cNvPr id="47" name="Object 12">
                <a:extLst>
                  <a:ext uri="{FF2B5EF4-FFF2-40B4-BE49-F238E27FC236}">
                    <a16:creationId xmlns:a16="http://schemas.microsoft.com/office/drawing/2014/main" id="{64A4CF19-195E-41D9-95A6-AD2A09416E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6200000">
                <a:off x="10933126" y="-5926220"/>
                <a:ext cx="12117028" cy="14063969"/>
              </a:xfrm>
              <a:prstGeom prst="rect">
                <a:avLst/>
              </a:prstGeom>
            </p:spPr>
          </p:pic>
          <p:pic>
            <p:nvPicPr>
              <p:cNvPr id="48" name="Object 13">
                <a:extLst>
                  <a:ext uri="{FF2B5EF4-FFF2-40B4-BE49-F238E27FC236}">
                    <a16:creationId xmlns:a16="http://schemas.microsoft.com/office/drawing/2014/main" id="{B4973BFF-7006-48DB-90E9-5D3E43BEC0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6200000">
                <a:off x="13962383" y="-2410227"/>
                <a:ext cx="6058514" cy="7031984"/>
              </a:xfrm>
              <a:prstGeom prst="rect">
                <a:avLst/>
              </a:prstGeom>
            </p:spPr>
          </p:pic>
        </p:grpSp>
      </p:grpSp>
      <p:sp>
        <p:nvSpPr>
          <p:cNvPr id="16" name="Object 16"/>
          <p:cNvSpPr txBox="1"/>
          <p:nvPr/>
        </p:nvSpPr>
        <p:spPr>
          <a:xfrm>
            <a:off x="3461728" y="1086429"/>
            <a:ext cx="11362261" cy="127727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7700" kern="0" spc="-400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LG Smart UI Regular" panose="020B0500000101010101" pitchFamily="50" charset="-127"/>
                <a:cs typeface="굴림" pitchFamily="34" charset="0"/>
              </a:rPr>
              <a:t>목차</a:t>
            </a:r>
            <a:endParaRPr lang="en-US" dirty="0">
              <a:ln>
                <a:solidFill>
                  <a:schemeClr val="accent2">
                    <a:lumMod val="60000"/>
                    <a:lumOff val="40000"/>
                    <a:alpha val="0"/>
                  </a:schemeClr>
                </a:solidFill>
              </a:ln>
            </a:endParaRPr>
          </a:p>
        </p:txBody>
      </p:sp>
      <p:grpSp>
        <p:nvGrpSpPr>
          <p:cNvPr id="1005" name="그룹 1005"/>
          <p:cNvGrpSpPr/>
          <p:nvPr/>
        </p:nvGrpSpPr>
        <p:grpSpPr>
          <a:xfrm>
            <a:off x="9132586" y="5847269"/>
            <a:ext cx="7306508" cy="1278794"/>
            <a:chOff x="9132586" y="5847269"/>
            <a:chExt cx="7306508" cy="1278794"/>
          </a:xfrm>
        </p:grpSpPr>
        <p:sp>
          <p:nvSpPr>
            <p:cNvPr id="18" name="Object 18"/>
            <p:cNvSpPr txBox="1"/>
            <p:nvPr/>
          </p:nvSpPr>
          <p:spPr>
            <a:xfrm>
              <a:off x="9627619" y="5847269"/>
              <a:ext cx="1768571" cy="84638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4900" b="1" dirty="0">
                  <a:ln>
                    <a:solidFill>
                      <a:schemeClr val="accent2">
                        <a:lumMod val="60000"/>
                        <a:lumOff val="40000"/>
                        <a:alpha val="0"/>
                      </a:schemeClr>
                    </a:solidFill>
                  </a:ln>
                  <a:solidFill>
                    <a:srgbClr val="000000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굴림" pitchFamily="34" charset="0"/>
                </a:rPr>
                <a:t>04</a:t>
              </a:r>
              <a:endParaRPr lang="en-US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19" name="Object 19"/>
            <p:cNvSpPr txBox="1"/>
            <p:nvPr/>
          </p:nvSpPr>
          <p:spPr>
            <a:xfrm>
              <a:off x="9132586" y="6264289"/>
              <a:ext cx="7306508" cy="86177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5000">
                  <a:ln>
                    <a:solidFill>
                      <a:schemeClr val="accent2">
                        <a:lumMod val="60000"/>
                        <a:lumOff val="40000"/>
                        <a:alpha val="0"/>
                      </a:schemeClr>
                    </a:solidFill>
                  </a:ln>
                  <a:solidFill>
                    <a:srgbClr val="FFFFFF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BM DoHyeon" pitchFamily="34" charset="0"/>
                </a:rPr>
                <a:t>향후 추진 계획</a:t>
              </a:r>
              <a:endParaRPr lang="en-US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grpSp>
        <p:nvGrpSpPr>
          <p:cNvPr id="1006" name="그룹 1006"/>
          <p:cNvGrpSpPr/>
          <p:nvPr/>
        </p:nvGrpSpPr>
        <p:grpSpPr>
          <a:xfrm>
            <a:off x="9499051" y="2520582"/>
            <a:ext cx="5419662" cy="863891"/>
            <a:chOff x="9499051" y="2520582"/>
            <a:chExt cx="5419662" cy="863891"/>
          </a:xfrm>
        </p:grpSpPr>
        <p:sp>
          <p:nvSpPr>
            <p:cNvPr id="22" name="Object 22"/>
            <p:cNvSpPr txBox="1"/>
            <p:nvPr/>
          </p:nvSpPr>
          <p:spPr>
            <a:xfrm>
              <a:off x="9627619" y="2520582"/>
              <a:ext cx="1768571" cy="84638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4900" b="1" dirty="0">
                  <a:ln>
                    <a:solidFill>
                      <a:schemeClr val="accent2">
                        <a:lumMod val="60000"/>
                        <a:lumOff val="40000"/>
                        <a:alpha val="0"/>
                      </a:schemeClr>
                    </a:solidFill>
                  </a:ln>
                  <a:solidFill>
                    <a:srgbClr val="00E184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굴림" pitchFamily="34" charset="0"/>
                </a:rPr>
                <a:t>03</a:t>
              </a:r>
              <a:endParaRPr lang="en-US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23" name="Object 23"/>
            <p:cNvSpPr txBox="1"/>
            <p:nvPr/>
          </p:nvSpPr>
          <p:spPr>
            <a:xfrm>
              <a:off x="9499051" y="2522699"/>
              <a:ext cx="5419662" cy="86177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5000" dirty="0">
                  <a:ln>
                    <a:solidFill>
                      <a:schemeClr val="accent2">
                        <a:lumMod val="60000"/>
                        <a:lumOff val="40000"/>
                        <a:alpha val="0"/>
                      </a:schemeClr>
                    </a:solidFill>
                  </a:ln>
                  <a:solidFill>
                    <a:srgbClr val="FFFFFF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BM DoHyeon" pitchFamily="34" charset="0"/>
                </a:rPr>
                <a:t>시연 영상</a:t>
              </a:r>
              <a:endParaRPr lang="en-US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2330260" y="2534118"/>
            <a:ext cx="1768571" cy="8463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900" b="1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00E184"/>
                </a:solidFill>
                <a:latin typeface="HY견고딕" panose="02030600000101010101" pitchFamily="18" charset="-127"/>
                <a:cs typeface="굴림" pitchFamily="34" charset="0"/>
              </a:rPr>
              <a:t>01</a:t>
            </a:r>
            <a:endParaRPr lang="en-US" dirty="0">
              <a:ln>
                <a:solidFill>
                  <a:schemeClr val="accent2">
                    <a:lumMod val="60000"/>
                    <a:lumOff val="40000"/>
                    <a:alpha val="0"/>
                  </a:schemeClr>
                </a:solidFill>
              </a:ln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2498026" y="2520582"/>
            <a:ext cx="6067714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5000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BM DoHyeon" pitchFamily="34" charset="0"/>
              </a:rPr>
              <a:t>프로젝트 소개</a:t>
            </a:r>
            <a:endParaRPr lang="en-US" dirty="0">
              <a:ln>
                <a:solidFill>
                  <a:schemeClr val="accent2">
                    <a:lumMod val="60000"/>
                    <a:lumOff val="40000"/>
                    <a:alpha val="0"/>
                  </a:schemeClr>
                </a:solidFill>
              </a:ln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1008" name="그룹 1008"/>
          <p:cNvGrpSpPr/>
          <p:nvPr/>
        </p:nvGrpSpPr>
        <p:grpSpPr>
          <a:xfrm>
            <a:off x="2330260" y="6191076"/>
            <a:ext cx="4459630" cy="916852"/>
            <a:chOff x="2330260" y="6191076"/>
            <a:chExt cx="4459630" cy="916852"/>
          </a:xfrm>
        </p:grpSpPr>
        <p:sp>
          <p:nvSpPr>
            <p:cNvPr id="30" name="Object 30"/>
            <p:cNvSpPr txBox="1"/>
            <p:nvPr/>
          </p:nvSpPr>
          <p:spPr>
            <a:xfrm>
              <a:off x="2330260" y="6191076"/>
              <a:ext cx="1768571" cy="84638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4900" b="1" dirty="0">
                  <a:ln>
                    <a:solidFill>
                      <a:schemeClr val="accent2">
                        <a:lumMod val="60000"/>
                        <a:lumOff val="40000"/>
                        <a:alpha val="0"/>
                      </a:schemeClr>
                    </a:solidFill>
                  </a:ln>
                  <a:solidFill>
                    <a:srgbClr val="000000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굴림" pitchFamily="34" charset="0"/>
                </a:rPr>
                <a:t>02</a:t>
              </a:r>
              <a:endParaRPr lang="en-US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31" name="Object 31"/>
            <p:cNvSpPr txBox="1"/>
            <p:nvPr/>
          </p:nvSpPr>
          <p:spPr>
            <a:xfrm>
              <a:off x="3572912" y="6246154"/>
              <a:ext cx="3216978" cy="86177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5000" dirty="0">
                  <a:ln>
                    <a:solidFill>
                      <a:schemeClr val="accent2">
                        <a:lumMod val="60000"/>
                        <a:lumOff val="40000"/>
                        <a:alpha val="0"/>
                      </a:schemeClr>
                    </a:solidFill>
                  </a:ln>
                  <a:solidFill>
                    <a:srgbClr val="FFFFFF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BM DoHyeon" pitchFamily="34" charset="0"/>
                </a:rPr>
                <a:t>AI </a:t>
              </a:r>
              <a:r>
                <a:rPr lang="ko-KR" altLang="en-US" sz="5000" dirty="0">
                  <a:ln>
                    <a:solidFill>
                      <a:schemeClr val="accent2">
                        <a:lumMod val="60000"/>
                        <a:lumOff val="40000"/>
                        <a:alpha val="0"/>
                      </a:schemeClr>
                    </a:solidFill>
                  </a:ln>
                  <a:solidFill>
                    <a:srgbClr val="FFFFFF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BM DoHyeon" pitchFamily="34" charset="0"/>
                </a:rPr>
                <a:t>설계</a:t>
              </a:r>
              <a:endParaRPr lang="en-US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3652750" y="3365238"/>
            <a:ext cx="5769940" cy="201593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500" kern="0" spc="-200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굴림" pitchFamily="34" charset="0"/>
              </a:rPr>
              <a:t>선정배경</a:t>
            </a:r>
          </a:p>
          <a:p>
            <a:r>
              <a:rPr lang="en-US" sz="2500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굴림" pitchFamily="34" charset="0"/>
              </a:rPr>
              <a:t>비슷한 사이트</a:t>
            </a:r>
          </a:p>
          <a:p>
            <a:r>
              <a:rPr lang="en-US" sz="2500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굴림" pitchFamily="34" charset="0"/>
              </a:rPr>
              <a:t>차별점</a:t>
            </a:r>
          </a:p>
          <a:p>
            <a:r>
              <a:rPr lang="en-US" sz="2500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굴림" pitchFamily="34" charset="0"/>
              </a:rPr>
              <a:t>데이터 파이프라인</a:t>
            </a:r>
          </a:p>
          <a:p>
            <a:r>
              <a:rPr lang="en-US" sz="2500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굴림" pitchFamily="34" charset="0"/>
              </a:rPr>
              <a:t>서비스 플로우 차트</a:t>
            </a:r>
            <a:endParaRPr lang="en-US" dirty="0">
              <a:ln>
                <a:solidFill>
                  <a:schemeClr val="accent2">
                    <a:lumMod val="60000"/>
                    <a:lumOff val="40000"/>
                    <a:alpha val="0"/>
                  </a:schemeClr>
                </a:solidFill>
              </a:ln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3735682" y="7144219"/>
            <a:ext cx="4117616" cy="163121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500" kern="0" spc="-200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굴림" pitchFamily="34" charset="0"/>
              </a:rPr>
              <a:t>데이터 크롤링</a:t>
            </a:r>
          </a:p>
          <a:p>
            <a:r>
              <a:rPr lang="en-US" sz="2500" kern="0" spc="-200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굴림" pitchFamily="34" charset="0"/>
              </a:rPr>
              <a:t>데이터 전처리</a:t>
            </a:r>
          </a:p>
          <a:p>
            <a:r>
              <a:rPr lang="en-US" sz="2500" kern="0" spc="-200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굴림" pitchFamily="34" charset="0"/>
              </a:rPr>
              <a:t>AI 모델링</a:t>
            </a:r>
          </a:p>
          <a:p>
            <a:r>
              <a:rPr lang="en-US" sz="2500" kern="0" spc="-200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굴림" pitchFamily="34" charset="0"/>
              </a:rPr>
              <a:t>기능 소개</a:t>
            </a:r>
            <a:endParaRPr lang="en-US" dirty="0">
              <a:ln>
                <a:solidFill>
                  <a:schemeClr val="accent2">
                    <a:lumMod val="60000"/>
                    <a:lumOff val="40000"/>
                    <a:alpha val="0"/>
                  </a:schemeClr>
                </a:solidFill>
              </a:ln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sp>
        <p:nvSpPr>
          <p:cNvPr id="35" name="Object 26">
            <a:extLst>
              <a:ext uri="{FF2B5EF4-FFF2-40B4-BE49-F238E27FC236}">
                <a16:creationId xmlns:a16="http://schemas.microsoft.com/office/drawing/2014/main" id="{48F56EEA-EB04-4128-8650-202AF8C47DB1}"/>
              </a:ext>
            </a:extLst>
          </p:cNvPr>
          <p:cNvSpPr txBox="1"/>
          <p:nvPr/>
        </p:nvSpPr>
        <p:spPr>
          <a:xfrm>
            <a:off x="2330260" y="6264289"/>
            <a:ext cx="1768571" cy="8463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900" b="1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00E184"/>
                </a:solidFill>
                <a:latin typeface="HY견고딕" panose="02030600000101010101" pitchFamily="18" charset="-127"/>
                <a:cs typeface="굴림" pitchFamily="34" charset="0"/>
              </a:rPr>
              <a:t>02</a:t>
            </a:r>
            <a:endParaRPr lang="en-US" dirty="0">
              <a:ln>
                <a:solidFill>
                  <a:schemeClr val="accent2">
                    <a:lumMod val="60000"/>
                    <a:lumOff val="40000"/>
                    <a:alpha val="0"/>
                  </a:schemeClr>
                </a:solidFill>
              </a:ln>
            </a:endParaRPr>
          </a:p>
        </p:txBody>
      </p:sp>
      <p:sp>
        <p:nvSpPr>
          <p:cNvPr id="36" name="Object 26">
            <a:extLst>
              <a:ext uri="{FF2B5EF4-FFF2-40B4-BE49-F238E27FC236}">
                <a16:creationId xmlns:a16="http://schemas.microsoft.com/office/drawing/2014/main" id="{9AB6D693-B57A-45BD-B5B0-E6CDD8333C63}"/>
              </a:ext>
            </a:extLst>
          </p:cNvPr>
          <p:cNvSpPr txBox="1"/>
          <p:nvPr/>
        </p:nvSpPr>
        <p:spPr>
          <a:xfrm>
            <a:off x="9620974" y="6264289"/>
            <a:ext cx="1768571" cy="8463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900" b="1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00E184"/>
                </a:solidFill>
                <a:latin typeface="HY견고딕" panose="02030600000101010101" pitchFamily="18" charset="-127"/>
                <a:cs typeface="굴림" pitchFamily="34" charset="0"/>
              </a:rPr>
              <a:t>04</a:t>
            </a:r>
            <a:endParaRPr lang="en-US" dirty="0">
              <a:ln>
                <a:solidFill>
                  <a:schemeClr val="accent2">
                    <a:lumMod val="60000"/>
                    <a:lumOff val="40000"/>
                    <a:alpha val="0"/>
                  </a:schemeClr>
                </a:solidFill>
              </a:ln>
            </a:endParaRPr>
          </a:p>
        </p:txBody>
      </p:sp>
      <p:sp>
        <p:nvSpPr>
          <p:cNvPr id="20" name="Object 34">
            <a:extLst>
              <a:ext uri="{FF2B5EF4-FFF2-40B4-BE49-F238E27FC236}">
                <a16:creationId xmlns:a16="http://schemas.microsoft.com/office/drawing/2014/main" id="{31BA7220-95D4-4E64-BC36-ECAD212AB080}"/>
              </a:ext>
            </a:extLst>
          </p:cNvPr>
          <p:cNvSpPr txBox="1"/>
          <p:nvPr/>
        </p:nvSpPr>
        <p:spPr>
          <a:xfrm>
            <a:off x="10727032" y="7144219"/>
            <a:ext cx="4117616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500" kern="0" spc="-200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굴림" pitchFamily="34" charset="0"/>
              </a:rPr>
              <a:t>기대 효과</a:t>
            </a:r>
            <a:endParaRPr lang="en-US" altLang="ko-KR" sz="2500" kern="0" spc="-200" dirty="0">
              <a:ln>
                <a:solidFill>
                  <a:schemeClr val="accent2">
                    <a:lumMod val="60000"/>
                    <a:lumOff val="40000"/>
                    <a:alpha val="0"/>
                  </a:schemeClr>
                </a:solidFill>
              </a:ln>
              <a:solidFill>
                <a:srgbClr val="FFFFFF"/>
              </a:solidFill>
              <a:latin typeface="LG Smart UI Regular" panose="020B0500000101010101" pitchFamily="50" charset="-127"/>
              <a:ea typeface="LG Smart UI Regular" panose="020B0500000101010101" pitchFamily="50" charset="-127"/>
              <a:cs typeface="굴림" pitchFamily="34" charset="0"/>
            </a:endParaRPr>
          </a:p>
          <a:p>
            <a:r>
              <a:rPr lang="ko-KR" altLang="en-US" sz="2500" kern="0" spc="-200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향후 추진 계획</a:t>
            </a:r>
            <a:endParaRPr lang="en-US" dirty="0">
              <a:ln>
                <a:solidFill>
                  <a:schemeClr val="accent2">
                    <a:lumMod val="60000"/>
                    <a:lumOff val="40000"/>
                    <a:alpha val="0"/>
                  </a:schemeClr>
                </a:solidFill>
              </a:ln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3E29A45-4555-4FAC-9CE3-01A9E672B992}"/>
              </a:ext>
            </a:extLst>
          </p:cNvPr>
          <p:cNvSpPr txBox="1"/>
          <p:nvPr/>
        </p:nvSpPr>
        <p:spPr>
          <a:xfrm>
            <a:off x="17970284" y="9916439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solidFill>
                  <a:schemeClr val="bg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2</a:t>
            </a:r>
            <a:endParaRPr lang="ko-KR" altLang="en-US" dirty="0">
              <a:solidFill>
                <a:schemeClr val="bg1"/>
              </a:solidFill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1001">
            <a:extLst>
              <a:ext uri="{FF2B5EF4-FFF2-40B4-BE49-F238E27FC236}">
                <a16:creationId xmlns:a16="http://schemas.microsoft.com/office/drawing/2014/main" id="{527AD9A3-CA79-446D-9D3C-2C3D25CCA6CC}"/>
              </a:ext>
            </a:extLst>
          </p:cNvPr>
          <p:cNvGrpSpPr/>
          <p:nvPr/>
        </p:nvGrpSpPr>
        <p:grpSpPr>
          <a:xfrm>
            <a:off x="-1788719" y="6998309"/>
            <a:ext cx="6817816" cy="8469337"/>
            <a:chOff x="-1788719" y="6998309"/>
            <a:chExt cx="6817816" cy="8469337"/>
          </a:xfrm>
        </p:grpSpPr>
        <p:pic>
          <p:nvPicPr>
            <p:cNvPr id="10" name="Object 3">
              <a:extLst>
                <a:ext uri="{FF2B5EF4-FFF2-40B4-BE49-F238E27FC236}">
                  <a16:creationId xmlns:a16="http://schemas.microsoft.com/office/drawing/2014/main" id="{D70E4508-11D7-4A09-914B-D85ACD844EB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340000">
              <a:off x="-5197627" y="2763640"/>
              <a:ext cx="13635633" cy="16938674"/>
            </a:xfrm>
            <a:prstGeom prst="rect">
              <a:avLst/>
            </a:prstGeom>
          </p:spPr>
        </p:pic>
        <p:pic>
          <p:nvPicPr>
            <p:cNvPr id="11" name="Object 4">
              <a:extLst>
                <a:ext uri="{FF2B5EF4-FFF2-40B4-BE49-F238E27FC236}">
                  <a16:creationId xmlns:a16="http://schemas.microsoft.com/office/drawing/2014/main" id="{31A21573-C299-449D-B5CE-9DDD531E59D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340000">
              <a:off x="-1788719" y="6998309"/>
              <a:ext cx="6817816" cy="8469337"/>
            </a:xfrm>
            <a:prstGeom prst="rect">
              <a:avLst/>
            </a:prstGeom>
          </p:spPr>
        </p:pic>
      </p:grpSp>
      <p:grpSp>
        <p:nvGrpSpPr>
          <p:cNvPr id="12" name="그룹 1002">
            <a:extLst>
              <a:ext uri="{FF2B5EF4-FFF2-40B4-BE49-F238E27FC236}">
                <a16:creationId xmlns:a16="http://schemas.microsoft.com/office/drawing/2014/main" id="{329FC18A-A4C3-468A-BE7F-90439D0D0777}"/>
              </a:ext>
            </a:extLst>
          </p:cNvPr>
          <p:cNvGrpSpPr/>
          <p:nvPr/>
        </p:nvGrpSpPr>
        <p:grpSpPr>
          <a:xfrm>
            <a:off x="13475648" y="-2515017"/>
            <a:ext cx="9245549" cy="6658191"/>
            <a:chOff x="13475648" y="-2515017"/>
            <a:chExt cx="9245549" cy="6658191"/>
          </a:xfrm>
        </p:grpSpPr>
        <p:grpSp>
          <p:nvGrpSpPr>
            <p:cNvPr id="13" name="그룹 1003">
              <a:extLst>
                <a:ext uri="{FF2B5EF4-FFF2-40B4-BE49-F238E27FC236}">
                  <a16:creationId xmlns:a16="http://schemas.microsoft.com/office/drawing/2014/main" id="{82A4DF81-D230-4CF3-8AFA-142C054BBB1F}"/>
                </a:ext>
              </a:extLst>
            </p:cNvPr>
            <p:cNvGrpSpPr/>
            <p:nvPr/>
          </p:nvGrpSpPr>
          <p:grpSpPr>
            <a:xfrm>
              <a:off x="15724698" y="-3198408"/>
              <a:ext cx="6192704" cy="7692800"/>
              <a:chOff x="15724698" y="-3198408"/>
              <a:chExt cx="6192704" cy="7692800"/>
            </a:xfrm>
          </p:grpSpPr>
          <p:pic>
            <p:nvPicPr>
              <p:cNvPr id="17" name="Object 8">
                <a:extLst>
                  <a:ext uri="{FF2B5EF4-FFF2-40B4-BE49-F238E27FC236}">
                    <a16:creationId xmlns:a16="http://schemas.microsoft.com/office/drawing/2014/main" id="{2DD251D2-109B-4CB2-AFD5-198D7AB915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5340000">
                <a:off x="12628346" y="-7044808"/>
                <a:ext cx="12385408" cy="15385600"/>
              </a:xfrm>
              <a:prstGeom prst="rect">
                <a:avLst/>
              </a:prstGeom>
            </p:spPr>
          </p:pic>
          <p:pic>
            <p:nvPicPr>
              <p:cNvPr id="21" name="Object 9">
                <a:extLst>
                  <a:ext uri="{FF2B5EF4-FFF2-40B4-BE49-F238E27FC236}">
                    <a16:creationId xmlns:a16="http://schemas.microsoft.com/office/drawing/2014/main" id="{250ECB32-653F-462E-9EC0-3279598BEC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5340000">
                <a:off x="15724698" y="-3198408"/>
                <a:ext cx="6192704" cy="7692800"/>
              </a:xfrm>
              <a:prstGeom prst="rect">
                <a:avLst/>
              </a:prstGeom>
            </p:spPr>
          </p:pic>
        </p:grpSp>
        <p:grpSp>
          <p:nvGrpSpPr>
            <p:cNvPr id="14" name="그룹 1004">
              <a:extLst>
                <a:ext uri="{FF2B5EF4-FFF2-40B4-BE49-F238E27FC236}">
                  <a16:creationId xmlns:a16="http://schemas.microsoft.com/office/drawing/2014/main" id="{86612292-FC54-4207-8766-3CA62BD6D7FF}"/>
                </a:ext>
              </a:extLst>
            </p:cNvPr>
            <p:cNvGrpSpPr/>
            <p:nvPr/>
          </p:nvGrpSpPr>
          <p:grpSpPr>
            <a:xfrm>
              <a:off x="13962383" y="-2410227"/>
              <a:ext cx="6058514" cy="7031984"/>
              <a:chOff x="13962383" y="-2410227"/>
              <a:chExt cx="6058514" cy="7031984"/>
            </a:xfrm>
          </p:grpSpPr>
          <p:pic>
            <p:nvPicPr>
              <p:cNvPr id="15" name="Object 12">
                <a:extLst>
                  <a:ext uri="{FF2B5EF4-FFF2-40B4-BE49-F238E27FC236}">
                    <a16:creationId xmlns:a16="http://schemas.microsoft.com/office/drawing/2014/main" id="{94DCD8A1-8BA7-4B71-97CF-7C51C7FB623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6200000">
                <a:off x="10933126" y="-5926220"/>
                <a:ext cx="12117028" cy="14063969"/>
              </a:xfrm>
              <a:prstGeom prst="rect">
                <a:avLst/>
              </a:prstGeom>
            </p:spPr>
          </p:pic>
          <p:pic>
            <p:nvPicPr>
              <p:cNvPr id="16" name="Object 13">
                <a:extLst>
                  <a:ext uri="{FF2B5EF4-FFF2-40B4-BE49-F238E27FC236}">
                    <a16:creationId xmlns:a16="http://schemas.microsoft.com/office/drawing/2014/main" id="{45A3E6EA-56BB-4353-BCF6-978886BE85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6200000">
                <a:off x="13962383" y="-2410227"/>
                <a:ext cx="6058514" cy="7031984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6705600" y="591220"/>
            <a:ext cx="8858584" cy="8858584"/>
            <a:chOff x="8050252" y="599267"/>
            <a:chExt cx="8858584" cy="885858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050252" y="599267"/>
              <a:ext cx="8858584" cy="8858584"/>
            </a:xfrm>
            <a:prstGeom prst="rect">
              <a:avLst/>
            </a:prstGeom>
          </p:spPr>
        </p:pic>
      </p:grpSp>
      <p:sp>
        <p:nvSpPr>
          <p:cNvPr id="18" name="Object 3">
            <a:extLst>
              <a:ext uri="{FF2B5EF4-FFF2-40B4-BE49-F238E27FC236}">
                <a16:creationId xmlns:a16="http://schemas.microsoft.com/office/drawing/2014/main" id="{09AC8F6C-36B8-4BB0-93F3-80EC213970DA}"/>
              </a:ext>
            </a:extLst>
          </p:cNvPr>
          <p:cNvSpPr txBox="1"/>
          <p:nvPr/>
        </p:nvSpPr>
        <p:spPr>
          <a:xfrm>
            <a:off x="1315157" y="837196"/>
            <a:ext cx="6832545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200" kern="0" spc="-400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굴림" pitchFamily="34" charset="0"/>
              </a:rPr>
              <a:t> AI </a:t>
            </a:r>
            <a:r>
              <a:rPr lang="ko-KR" altLang="en-US" sz="3200" kern="0" spc="-400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굴림" pitchFamily="34" charset="0"/>
              </a:rPr>
              <a:t>설계</a:t>
            </a:r>
            <a:endParaRPr lang="en-US" sz="3600" dirty="0">
              <a:ln>
                <a:solidFill>
                  <a:schemeClr val="accent2">
                    <a:lumMod val="60000"/>
                    <a:lumOff val="40000"/>
                    <a:alpha val="0"/>
                  </a:schemeClr>
                </a:solidFill>
              </a:ln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pic>
        <p:nvPicPr>
          <p:cNvPr id="19" name="그림 9">
            <a:extLst>
              <a:ext uri="{FF2B5EF4-FFF2-40B4-BE49-F238E27FC236}">
                <a16:creationId xmlns:a16="http://schemas.microsoft.com/office/drawing/2014/main" id="{5FCD8E1F-EBDD-4C0D-AC0F-334CC499699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8623" y="808567"/>
            <a:ext cx="626534" cy="61242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4B8CB97-1C4C-4D6D-8A36-E04E4D24BCEF}"/>
              </a:ext>
            </a:extLst>
          </p:cNvPr>
          <p:cNvSpPr txBox="1"/>
          <p:nvPr/>
        </p:nvSpPr>
        <p:spPr>
          <a:xfrm>
            <a:off x="1148410" y="1427670"/>
            <a:ext cx="360707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0" kern="0" spc="-400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gradFill>
                  <a:gsLst>
                    <a:gs pos="0">
                      <a:srgbClr val="3B8ECE"/>
                    </a:gs>
                    <a:gs pos="72000">
                      <a:srgbClr val="08D68E"/>
                    </a:gs>
                    <a:gs pos="100000">
                      <a:srgbClr val="08D68E"/>
                    </a:gs>
                  </a:gsLst>
                  <a:lin ang="8100000" scaled="0"/>
                </a:gra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기능 소개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924D38-7659-41CA-8EDA-3FC476BD9085}"/>
              </a:ext>
            </a:extLst>
          </p:cNvPr>
          <p:cNvSpPr txBox="1"/>
          <p:nvPr/>
        </p:nvSpPr>
        <p:spPr>
          <a:xfrm>
            <a:off x="1379164" y="3035430"/>
            <a:ext cx="24609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-  AI </a:t>
            </a:r>
            <a:r>
              <a:rPr lang="ko-KR" altLang="en-US" sz="3200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보조지표</a:t>
            </a:r>
            <a:endParaRPr lang="en-US" altLang="ko-KR" sz="3200" dirty="0">
              <a:ln>
                <a:solidFill>
                  <a:schemeClr val="accent2">
                    <a:lumMod val="60000"/>
                    <a:lumOff val="40000"/>
                    <a:alpha val="0"/>
                  </a:schemeClr>
                </a:solidFill>
              </a:ln>
              <a:solidFill>
                <a:schemeClr val="bg1"/>
              </a:solidFill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6E2837B-79A8-4D9D-B501-7FD8E1806416}"/>
              </a:ext>
            </a:extLst>
          </p:cNvPr>
          <p:cNvSpPr txBox="1"/>
          <p:nvPr/>
        </p:nvSpPr>
        <p:spPr>
          <a:xfrm>
            <a:off x="1618762" y="3656935"/>
            <a:ext cx="388279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kern="0" spc="-100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굴림" pitchFamily="34" charset="0"/>
              </a:rPr>
              <a:t>:  </a:t>
            </a:r>
            <a:r>
              <a:rPr lang="en-US" altLang="ko-KR" sz="2200" kern="0" spc="-100" dirty="0" err="1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굴림" pitchFamily="34" charset="0"/>
              </a:rPr>
              <a:t>현재</a:t>
            </a:r>
            <a:r>
              <a:rPr lang="en-US" altLang="ko-KR" sz="2200" kern="0" spc="-100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굴림" pitchFamily="34" charset="0"/>
              </a:rPr>
              <a:t> </a:t>
            </a:r>
            <a:r>
              <a:rPr lang="en-US" altLang="ko-KR" sz="2200" kern="0" spc="-100" dirty="0" err="1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굴림" pitchFamily="34" charset="0"/>
              </a:rPr>
              <a:t>AI의</a:t>
            </a:r>
            <a:r>
              <a:rPr lang="en-US" altLang="ko-KR" sz="2200" kern="0" spc="-100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굴림" pitchFamily="34" charset="0"/>
              </a:rPr>
              <a:t> </a:t>
            </a:r>
            <a:r>
              <a:rPr lang="en-US" altLang="ko-KR" sz="2200" kern="0" spc="-100" dirty="0" err="1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굴림" pitchFamily="34" charset="0"/>
              </a:rPr>
              <a:t>수익률과</a:t>
            </a:r>
            <a:r>
              <a:rPr lang="en-US" altLang="ko-KR" sz="2200" kern="0" spc="-100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굴림" pitchFamily="34" charset="0"/>
              </a:rPr>
              <a:t> </a:t>
            </a:r>
            <a:r>
              <a:rPr lang="en-US" altLang="ko-KR" sz="2200" kern="0" spc="-100" dirty="0" err="1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굴림" pitchFamily="34" charset="0"/>
              </a:rPr>
              <a:t>포트폴리오</a:t>
            </a:r>
            <a:r>
              <a:rPr lang="en-US" altLang="ko-KR" sz="2200" kern="0" spc="-100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굴림" pitchFamily="34" charset="0"/>
              </a:rPr>
              <a:t> </a:t>
            </a:r>
            <a:r>
              <a:rPr lang="en-US" altLang="ko-KR" sz="2200" kern="0" spc="-100" dirty="0" err="1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굴림" pitchFamily="34" charset="0"/>
              </a:rPr>
              <a:t>확인</a:t>
            </a:r>
            <a:endParaRPr lang="ko-KR" altLang="en-US" sz="2200" dirty="0">
              <a:ln>
                <a:solidFill>
                  <a:schemeClr val="accent2">
                    <a:lumMod val="60000"/>
                    <a:lumOff val="40000"/>
                    <a:alpha val="0"/>
                  </a:schemeClr>
                </a:solidFill>
              </a:ln>
              <a:solidFill>
                <a:schemeClr val="bg1"/>
              </a:solidFill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EBA0F42-6429-4564-840E-4A7EC2B67BBE}"/>
              </a:ext>
            </a:extLst>
          </p:cNvPr>
          <p:cNvSpPr txBox="1"/>
          <p:nvPr/>
        </p:nvSpPr>
        <p:spPr>
          <a:xfrm>
            <a:off x="17832426" y="9916439"/>
            <a:ext cx="455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solidFill>
                  <a:schemeClr val="bg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29</a:t>
            </a:r>
            <a:endParaRPr lang="ko-KR" altLang="en-US" dirty="0">
              <a:solidFill>
                <a:schemeClr val="bg1"/>
              </a:solidFill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01">
            <a:extLst>
              <a:ext uri="{FF2B5EF4-FFF2-40B4-BE49-F238E27FC236}">
                <a16:creationId xmlns:a16="http://schemas.microsoft.com/office/drawing/2014/main" id="{BBB8C13C-AFCE-40FB-9778-D686113BE2BC}"/>
              </a:ext>
            </a:extLst>
          </p:cNvPr>
          <p:cNvGrpSpPr/>
          <p:nvPr/>
        </p:nvGrpSpPr>
        <p:grpSpPr>
          <a:xfrm>
            <a:off x="-1788719" y="6998309"/>
            <a:ext cx="6817816" cy="8469337"/>
            <a:chOff x="-1788719" y="6998309"/>
            <a:chExt cx="6817816" cy="8469337"/>
          </a:xfrm>
        </p:grpSpPr>
        <p:pic>
          <p:nvPicPr>
            <p:cNvPr id="12" name="Object 3">
              <a:extLst>
                <a:ext uri="{FF2B5EF4-FFF2-40B4-BE49-F238E27FC236}">
                  <a16:creationId xmlns:a16="http://schemas.microsoft.com/office/drawing/2014/main" id="{6C7A4DF6-CCB5-4329-9A06-49CFC078B6E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340000">
              <a:off x="-5197627" y="2763640"/>
              <a:ext cx="13635633" cy="16938674"/>
            </a:xfrm>
            <a:prstGeom prst="rect">
              <a:avLst/>
            </a:prstGeom>
          </p:spPr>
        </p:pic>
        <p:pic>
          <p:nvPicPr>
            <p:cNvPr id="13" name="Object 4">
              <a:extLst>
                <a:ext uri="{FF2B5EF4-FFF2-40B4-BE49-F238E27FC236}">
                  <a16:creationId xmlns:a16="http://schemas.microsoft.com/office/drawing/2014/main" id="{F8C51CD2-3C47-4533-BADE-8A3267E808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340000">
              <a:off x="-1788719" y="6998309"/>
              <a:ext cx="6817816" cy="8469337"/>
            </a:xfrm>
            <a:prstGeom prst="rect">
              <a:avLst/>
            </a:prstGeom>
          </p:spPr>
        </p:pic>
      </p:grpSp>
      <p:grpSp>
        <p:nvGrpSpPr>
          <p:cNvPr id="14" name="그룹 1002">
            <a:extLst>
              <a:ext uri="{FF2B5EF4-FFF2-40B4-BE49-F238E27FC236}">
                <a16:creationId xmlns:a16="http://schemas.microsoft.com/office/drawing/2014/main" id="{6D0497A7-502B-408C-9B4F-88F5D24868C7}"/>
              </a:ext>
            </a:extLst>
          </p:cNvPr>
          <p:cNvGrpSpPr/>
          <p:nvPr/>
        </p:nvGrpSpPr>
        <p:grpSpPr>
          <a:xfrm>
            <a:off x="13475648" y="-2515017"/>
            <a:ext cx="9245549" cy="6658191"/>
            <a:chOff x="13475648" y="-2515017"/>
            <a:chExt cx="9245549" cy="6658191"/>
          </a:xfrm>
        </p:grpSpPr>
        <p:grpSp>
          <p:nvGrpSpPr>
            <p:cNvPr id="15" name="그룹 1003">
              <a:extLst>
                <a:ext uri="{FF2B5EF4-FFF2-40B4-BE49-F238E27FC236}">
                  <a16:creationId xmlns:a16="http://schemas.microsoft.com/office/drawing/2014/main" id="{EB150ADA-68B8-4032-AEEF-578CD4787766}"/>
                </a:ext>
              </a:extLst>
            </p:cNvPr>
            <p:cNvGrpSpPr/>
            <p:nvPr/>
          </p:nvGrpSpPr>
          <p:grpSpPr>
            <a:xfrm>
              <a:off x="15724698" y="-3198408"/>
              <a:ext cx="6192704" cy="7692800"/>
              <a:chOff x="15724698" y="-3198408"/>
              <a:chExt cx="6192704" cy="7692800"/>
            </a:xfrm>
          </p:grpSpPr>
          <p:pic>
            <p:nvPicPr>
              <p:cNvPr id="20" name="Object 8">
                <a:extLst>
                  <a:ext uri="{FF2B5EF4-FFF2-40B4-BE49-F238E27FC236}">
                    <a16:creationId xmlns:a16="http://schemas.microsoft.com/office/drawing/2014/main" id="{BFE3BB8F-36BD-4F88-B5E8-4BC812A6F5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5340000">
                <a:off x="12628346" y="-7044808"/>
                <a:ext cx="12385408" cy="15385600"/>
              </a:xfrm>
              <a:prstGeom prst="rect">
                <a:avLst/>
              </a:prstGeom>
            </p:spPr>
          </p:pic>
          <p:pic>
            <p:nvPicPr>
              <p:cNvPr id="23" name="Object 9">
                <a:extLst>
                  <a:ext uri="{FF2B5EF4-FFF2-40B4-BE49-F238E27FC236}">
                    <a16:creationId xmlns:a16="http://schemas.microsoft.com/office/drawing/2014/main" id="{10748A1A-CF41-41CE-8A41-E5BE0DA589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5340000">
                <a:off x="15724698" y="-3198408"/>
                <a:ext cx="6192704" cy="7692800"/>
              </a:xfrm>
              <a:prstGeom prst="rect">
                <a:avLst/>
              </a:prstGeom>
            </p:spPr>
          </p:pic>
        </p:grpSp>
        <p:grpSp>
          <p:nvGrpSpPr>
            <p:cNvPr id="17" name="그룹 1004">
              <a:extLst>
                <a:ext uri="{FF2B5EF4-FFF2-40B4-BE49-F238E27FC236}">
                  <a16:creationId xmlns:a16="http://schemas.microsoft.com/office/drawing/2014/main" id="{BD359344-580F-4026-A5B5-59318186C0E7}"/>
                </a:ext>
              </a:extLst>
            </p:cNvPr>
            <p:cNvGrpSpPr/>
            <p:nvPr/>
          </p:nvGrpSpPr>
          <p:grpSpPr>
            <a:xfrm>
              <a:off x="13962383" y="-2410227"/>
              <a:ext cx="6058514" cy="7031984"/>
              <a:chOff x="13962383" y="-2410227"/>
              <a:chExt cx="6058514" cy="7031984"/>
            </a:xfrm>
          </p:grpSpPr>
          <p:pic>
            <p:nvPicPr>
              <p:cNvPr id="18" name="Object 12">
                <a:extLst>
                  <a:ext uri="{FF2B5EF4-FFF2-40B4-BE49-F238E27FC236}">
                    <a16:creationId xmlns:a16="http://schemas.microsoft.com/office/drawing/2014/main" id="{614AAC9F-8112-405A-86AC-EA70C8B391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6200000">
                <a:off x="10933126" y="-5926220"/>
                <a:ext cx="12117028" cy="14063969"/>
              </a:xfrm>
              <a:prstGeom prst="rect">
                <a:avLst/>
              </a:prstGeom>
            </p:spPr>
          </p:pic>
          <p:pic>
            <p:nvPicPr>
              <p:cNvPr id="19" name="Object 13">
                <a:extLst>
                  <a:ext uri="{FF2B5EF4-FFF2-40B4-BE49-F238E27FC236}">
                    <a16:creationId xmlns:a16="http://schemas.microsoft.com/office/drawing/2014/main" id="{B6E5B7CE-6EB4-4F0F-8431-427A5B67E3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6200000">
                <a:off x="13962383" y="-2410227"/>
                <a:ext cx="6058514" cy="7031984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6727827" y="599267"/>
            <a:ext cx="8858584" cy="8858584"/>
            <a:chOff x="8050252" y="599267"/>
            <a:chExt cx="8858584" cy="885858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050252" y="599267"/>
              <a:ext cx="8858584" cy="8858584"/>
            </a:xfrm>
            <a:prstGeom prst="rect">
              <a:avLst/>
            </a:prstGeom>
          </p:spPr>
        </p:pic>
      </p:grpSp>
      <p:sp>
        <p:nvSpPr>
          <p:cNvPr id="21" name="Object 3">
            <a:extLst>
              <a:ext uri="{FF2B5EF4-FFF2-40B4-BE49-F238E27FC236}">
                <a16:creationId xmlns:a16="http://schemas.microsoft.com/office/drawing/2014/main" id="{7A6B9073-548B-4049-898F-14AD10707362}"/>
              </a:ext>
            </a:extLst>
          </p:cNvPr>
          <p:cNvSpPr txBox="1"/>
          <p:nvPr/>
        </p:nvSpPr>
        <p:spPr>
          <a:xfrm>
            <a:off x="1315157" y="837196"/>
            <a:ext cx="6832545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200" kern="0" spc="-400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굴림" pitchFamily="34" charset="0"/>
              </a:rPr>
              <a:t> AI </a:t>
            </a:r>
            <a:r>
              <a:rPr lang="ko-KR" altLang="en-US" sz="3200" kern="0" spc="-400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굴림" pitchFamily="34" charset="0"/>
              </a:rPr>
              <a:t>설계</a:t>
            </a:r>
            <a:endParaRPr lang="en-US" sz="3600" dirty="0">
              <a:ln>
                <a:solidFill>
                  <a:schemeClr val="accent2">
                    <a:lumMod val="60000"/>
                    <a:lumOff val="40000"/>
                    <a:alpha val="0"/>
                  </a:schemeClr>
                </a:solidFill>
              </a:ln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pic>
        <p:nvPicPr>
          <p:cNvPr id="22" name="그림 9">
            <a:extLst>
              <a:ext uri="{FF2B5EF4-FFF2-40B4-BE49-F238E27FC236}">
                <a16:creationId xmlns:a16="http://schemas.microsoft.com/office/drawing/2014/main" id="{A0F411AF-E70D-4D19-A44E-9C20FAE32E6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8623" y="808567"/>
            <a:ext cx="626534" cy="612423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25CE9CF9-4B42-4756-9364-3FC67DF969D7}"/>
              </a:ext>
            </a:extLst>
          </p:cNvPr>
          <p:cNvSpPr txBox="1"/>
          <p:nvPr/>
        </p:nvSpPr>
        <p:spPr>
          <a:xfrm>
            <a:off x="1148410" y="1427670"/>
            <a:ext cx="360707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0" kern="0" spc="-400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gradFill>
                  <a:gsLst>
                    <a:gs pos="0">
                      <a:srgbClr val="3B8ECE"/>
                    </a:gs>
                    <a:gs pos="72000">
                      <a:srgbClr val="08D68E"/>
                    </a:gs>
                    <a:gs pos="100000">
                      <a:srgbClr val="08D68E"/>
                    </a:gs>
                  </a:gsLst>
                  <a:lin ang="8100000" scaled="0"/>
                </a:gra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기능 소개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72DBEB6-6CED-444C-89F5-E89EB25F96B9}"/>
              </a:ext>
            </a:extLst>
          </p:cNvPr>
          <p:cNvSpPr txBox="1"/>
          <p:nvPr/>
        </p:nvSpPr>
        <p:spPr>
          <a:xfrm>
            <a:off x="1379164" y="3035430"/>
            <a:ext cx="37064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-  AI</a:t>
            </a:r>
            <a:r>
              <a:rPr lang="ko-KR" altLang="en-US" sz="3200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와 함께 모의 투자</a:t>
            </a:r>
            <a:endParaRPr lang="en-US" altLang="ko-KR" sz="3200" dirty="0">
              <a:ln>
                <a:solidFill>
                  <a:schemeClr val="accent2">
                    <a:lumMod val="60000"/>
                    <a:lumOff val="40000"/>
                    <a:alpha val="0"/>
                  </a:schemeClr>
                </a:solidFill>
              </a:ln>
              <a:solidFill>
                <a:schemeClr val="bg1"/>
              </a:solidFill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9D018B5-0DB3-4DD5-A0AB-896A3FB15A54}"/>
              </a:ext>
            </a:extLst>
          </p:cNvPr>
          <p:cNvSpPr txBox="1"/>
          <p:nvPr/>
        </p:nvSpPr>
        <p:spPr>
          <a:xfrm>
            <a:off x="1595258" y="3656935"/>
            <a:ext cx="295144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kern="0" spc="-100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굴림" pitchFamily="34" charset="0"/>
              </a:rPr>
              <a:t>:  </a:t>
            </a:r>
            <a:r>
              <a:rPr lang="en-US" altLang="ko-KR" sz="2200" kern="0" spc="-100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굴림" pitchFamily="34" charset="0"/>
              </a:rPr>
              <a:t>AI</a:t>
            </a:r>
            <a:r>
              <a:rPr lang="ko-KR" altLang="en-US" sz="2200" kern="0" spc="-100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굴림" pitchFamily="34" charset="0"/>
              </a:rPr>
              <a:t>가 추천하는 종목을 확인</a:t>
            </a:r>
            <a:endParaRPr lang="ko-KR" altLang="en-US" sz="2200" dirty="0">
              <a:ln>
                <a:solidFill>
                  <a:schemeClr val="accent2">
                    <a:lumMod val="60000"/>
                    <a:lumOff val="40000"/>
                    <a:alpha val="0"/>
                  </a:schemeClr>
                </a:solidFill>
              </a:ln>
              <a:solidFill>
                <a:schemeClr val="bg1"/>
              </a:solidFill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ABA6859-26A4-4316-958B-49F8133698B3}"/>
              </a:ext>
            </a:extLst>
          </p:cNvPr>
          <p:cNvSpPr/>
          <p:nvPr/>
        </p:nvSpPr>
        <p:spPr>
          <a:xfrm>
            <a:off x="11201400" y="1420990"/>
            <a:ext cx="4385010" cy="3570110"/>
          </a:xfrm>
          <a:prstGeom prst="rect">
            <a:avLst/>
          </a:prstGeom>
          <a:solidFill>
            <a:srgbClr val="FF0000">
              <a:alpha val="5000"/>
            </a:srgbClr>
          </a:solidFill>
          <a:ln w="571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2">
                    <a:lumMod val="60000"/>
                    <a:lumOff val="40000"/>
                    <a:alpha val="0"/>
                  </a:schemeClr>
                </a:solidFill>
              </a:ln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0B9A7622-C3E2-464F-B26F-D41E8EA6785E}"/>
              </a:ext>
            </a:extLst>
          </p:cNvPr>
          <p:cNvSpPr/>
          <p:nvPr/>
        </p:nvSpPr>
        <p:spPr>
          <a:xfrm>
            <a:off x="6727827" y="5676900"/>
            <a:ext cx="3254373" cy="914400"/>
          </a:xfrm>
          <a:prstGeom prst="rect">
            <a:avLst/>
          </a:prstGeom>
          <a:solidFill>
            <a:srgbClr val="FF0000">
              <a:alpha val="5000"/>
            </a:srgbClr>
          </a:solidFill>
          <a:ln w="571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2">
                    <a:lumMod val="60000"/>
                    <a:lumOff val="40000"/>
                    <a:alpha val="0"/>
                  </a:schemeClr>
                </a:solidFill>
              </a:ln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B137DDC-9008-41FF-BECC-B5BC507B22AD}"/>
              </a:ext>
            </a:extLst>
          </p:cNvPr>
          <p:cNvSpPr txBox="1"/>
          <p:nvPr/>
        </p:nvSpPr>
        <p:spPr>
          <a:xfrm>
            <a:off x="17829220" y="9916439"/>
            <a:ext cx="458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solidFill>
                  <a:schemeClr val="bg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30</a:t>
            </a:r>
            <a:endParaRPr lang="ko-KR" altLang="en-US" dirty="0">
              <a:solidFill>
                <a:schemeClr val="bg1"/>
              </a:solidFill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001">
            <a:extLst>
              <a:ext uri="{FF2B5EF4-FFF2-40B4-BE49-F238E27FC236}">
                <a16:creationId xmlns:a16="http://schemas.microsoft.com/office/drawing/2014/main" id="{7C635383-840C-4886-BB70-BB510415E523}"/>
              </a:ext>
            </a:extLst>
          </p:cNvPr>
          <p:cNvGrpSpPr/>
          <p:nvPr/>
        </p:nvGrpSpPr>
        <p:grpSpPr>
          <a:xfrm>
            <a:off x="-1788719" y="6998309"/>
            <a:ext cx="6817816" cy="8469337"/>
            <a:chOff x="-1788719" y="6998309"/>
            <a:chExt cx="6817816" cy="8469337"/>
          </a:xfrm>
        </p:grpSpPr>
        <p:pic>
          <p:nvPicPr>
            <p:cNvPr id="13" name="Object 3">
              <a:extLst>
                <a:ext uri="{FF2B5EF4-FFF2-40B4-BE49-F238E27FC236}">
                  <a16:creationId xmlns:a16="http://schemas.microsoft.com/office/drawing/2014/main" id="{468AC671-E62D-4E75-B24F-151E72B6FAC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340000">
              <a:off x="-5197627" y="2763640"/>
              <a:ext cx="13635633" cy="16938674"/>
            </a:xfrm>
            <a:prstGeom prst="rect">
              <a:avLst/>
            </a:prstGeom>
          </p:spPr>
        </p:pic>
        <p:pic>
          <p:nvPicPr>
            <p:cNvPr id="14" name="Object 4">
              <a:extLst>
                <a:ext uri="{FF2B5EF4-FFF2-40B4-BE49-F238E27FC236}">
                  <a16:creationId xmlns:a16="http://schemas.microsoft.com/office/drawing/2014/main" id="{FEF3335A-BDDA-4E93-9F80-18406B91B1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340000">
              <a:off x="-1788719" y="6998309"/>
              <a:ext cx="6817816" cy="8469337"/>
            </a:xfrm>
            <a:prstGeom prst="rect">
              <a:avLst/>
            </a:prstGeom>
          </p:spPr>
        </p:pic>
      </p:grpSp>
      <p:grpSp>
        <p:nvGrpSpPr>
          <p:cNvPr id="15" name="그룹 1002">
            <a:extLst>
              <a:ext uri="{FF2B5EF4-FFF2-40B4-BE49-F238E27FC236}">
                <a16:creationId xmlns:a16="http://schemas.microsoft.com/office/drawing/2014/main" id="{8610F48A-609F-4D5E-BC94-5E855456354B}"/>
              </a:ext>
            </a:extLst>
          </p:cNvPr>
          <p:cNvGrpSpPr/>
          <p:nvPr/>
        </p:nvGrpSpPr>
        <p:grpSpPr>
          <a:xfrm>
            <a:off x="13475648" y="-2515017"/>
            <a:ext cx="9245549" cy="6658191"/>
            <a:chOff x="13475648" y="-2515017"/>
            <a:chExt cx="9245549" cy="6658191"/>
          </a:xfrm>
        </p:grpSpPr>
        <p:grpSp>
          <p:nvGrpSpPr>
            <p:cNvPr id="17" name="그룹 1003">
              <a:extLst>
                <a:ext uri="{FF2B5EF4-FFF2-40B4-BE49-F238E27FC236}">
                  <a16:creationId xmlns:a16="http://schemas.microsoft.com/office/drawing/2014/main" id="{00903FCD-39DE-49AA-8829-1E82A8736CDA}"/>
                </a:ext>
              </a:extLst>
            </p:cNvPr>
            <p:cNvGrpSpPr/>
            <p:nvPr/>
          </p:nvGrpSpPr>
          <p:grpSpPr>
            <a:xfrm>
              <a:off x="15724698" y="-3198408"/>
              <a:ext cx="6192704" cy="7692800"/>
              <a:chOff x="15724698" y="-3198408"/>
              <a:chExt cx="6192704" cy="7692800"/>
            </a:xfrm>
          </p:grpSpPr>
          <p:pic>
            <p:nvPicPr>
              <p:cNvPr id="27" name="Object 8">
                <a:extLst>
                  <a:ext uri="{FF2B5EF4-FFF2-40B4-BE49-F238E27FC236}">
                    <a16:creationId xmlns:a16="http://schemas.microsoft.com/office/drawing/2014/main" id="{E22DE962-F2FA-464E-9F2D-3C96D10EBE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5340000">
                <a:off x="12628346" y="-7044808"/>
                <a:ext cx="12385408" cy="15385600"/>
              </a:xfrm>
              <a:prstGeom prst="rect">
                <a:avLst/>
              </a:prstGeom>
            </p:spPr>
          </p:pic>
          <p:pic>
            <p:nvPicPr>
              <p:cNvPr id="28" name="Object 9">
                <a:extLst>
                  <a:ext uri="{FF2B5EF4-FFF2-40B4-BE49-F238E27FC236}">
                    <a16:creationId xmlns:a16="http://schemas.microsoft.com/office/drawing/2014/main" id="{114547C5-EE30-4833-A39F-CD6E4C6904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5340000">
                <a:off x="15724698" y="-3198408"/>
                <a:ext cx="6192704" cy="7692800"/>
              </a:xfrm>
              <a:prstGeom prst="rect">
                <a:avLst/>
              </a:prstGeom>
            </p:spPr>
          </p:pic>
        </p:grpSp>
        <p:grpSp>
          <p:nvGrpSpPr>
            <p:cNvPr id="18" name="그룹 1004">
              <a:extLst>
                <a:ext uri="{FF2B5EF4-FFF2-40B4-BE49-F238E27FC236}">
                  <a16:creationId xmlns:a16="http://schemas.microsoft.com/office/drawing/2014/main" id="{3DB32B51-25B6-4889-B518-5498BE084EDA}"/>
                </a:ext>
              </a:extLst>
            </p:cNvPr>
            <p:cNvGrpSpPr/>
            <p:nvPr/>
          </p:nvGrpSpPr>
          <p:grpSpPr>
            <a:xfrm>
              <a:off x="13962383" y="-2410227"/>
              <a:ext cx="6058514" cy="7031984"/>
              <a:chOff x="13962383" y="-2410227"/>
              <a:chExt cx="6058514" cy="7031984"/>
            </a:xfrm>
          </p:grpSpPr>
          <p:pic>
            <p:nvPicPr>
              <p:cNvPr id="19" name="Object 12">
                <a:extLst>
                  <a:ext uri="{FF2B5EF4-FFF2-40B4-BE49-F238E27FC236}">
                    <a16:creationId xmlns:a16="http://schemas.microsoft.com/office/drawing/2014/main" id="{E328502A-7CAB-40E0-8CDD-8179ABEAB2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6200000">
                <a:off x="10933126" y="-5926220"/>
                <a:ext cx="12117028" cy="14063969"/>
              </a:xfrm>
              <a:prstGeom prst="rect">
                <a:avLst/>
              </a:prstGeom>
            </p:spPr>
          </p:pic>
          <p:pic>
            <p:nvPicPr>
              <p:cNvPr id="20" name="Object 13">
                <a:extLst>
                  <a:ext uri="{FF2B5EF4-FFF2-40B4-BE49-F238E27FC236}">
                    <a16:creationId xmlns:a16="http://schemas.microsoft.com/office/drawing/2014/main" id="{E2F309D1-14D8-4DFF-91BF-6E55E4E6F5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6200000">
                <a:off x="13962383" y="-2410227"/>
                <a:ext cx="6058514" cy="7031984"/>
              </a:xfrm>
              <a:prstGeom prst="rect">
                <a:avLst/>
              </a:prstGeom>
            </p:spPr>
          </p:pic>
        </p:grpSp>
      </p:grpSp>
      <p:sp>
        <p:nvSpPr>
          <p:cNvPr id="21" name="Object 3">
            <a:extLst>
              <a:ext uri="{FF2B5EF4-FFF2-40B4-BE49-F238E27FC236}">
                <a16:creationId xmlns:a16="http://schemas.microsoft.com/office/drawing/2014/main" id="{4790D09B-84FA-4856-AC9C-B74112A7C97D}"/>
              </a:ext>
            </a:extLst>
          </p:cNvPr>
          <p:cNvSpPr txBox="1"/>
          <p:nvPr/>
        </p:nvSpPr>
        <p:spPr>
          <a:xfrm>
            <a:off x="1315157" y="837196"/>
            <a:ext cx="6832545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200" kern="0" spc="-400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굴림" pitchFamily="34" charset="0"/>
              </a:rPr>
              <a:t> AI </a:t>
            </a:r>
            <a:r>
              <a:rPr lang="ko-KR" altLang="en-US" sz="3200" kern="0" spc="-400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굴림" pitchFamily="34" charset="0"/>
              </a:rPr>
              <a:t>설계</a:t>
            </a:r>
            <a:endParaRPr lang="en-US" sz="3600" dirty="0">
              <a:ln>
                <a:solidFill>
                  <a:schemeClr val="accent2">
                    <a:lumMod val="60000"/>
                    <a:lumOff val="40000"/>
                    <a:alpha val="0"/>
                  </a:schemeClr>
                </a:solidFill>
              </a:ln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pic>
        <p:nvPicPr>
          <p:cNvPr id="22" name="그림 9">
            <a:extLst>
              <a:ext uri="{FF2B5EF4-FFF2-40B4-BE49-F238E27FC236}">
                <a16:creationId xmlns:a16="http://schemas.microsoft.com/office/drawing/2014/main" id="{1F891DDF-9EEE-4409-952A-1CCADF7C9BA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8623" y="808567"/>
            <a:ext cx="626534" cy="612423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80D878A9-B7E1-40A7-80C6-3679E6F6057C}"/>
              </a:ext>
            </a:extLst>
          </p:cNvPr>
          <p:cNvSpPr txBox="1"/>
          <p:nvPr/>
        </p:nvSpPr>
        <p:spPr>
          <a:xfrm>
            <a:off x="1148410" y="1427670"/>
            <a:ext cx="360707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0" kern="0" spc="-400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gradFill>
                  <a:gsLst>
                    <a:gs pos="0">
                      <a:srgbClr val="3B8ECE"/>
                    </a:gs>
                    <a:gs pos="72000">
                      <a:srgbClr val="08D68E"/>
                    </a:gs>
                    <a:gs pos="100000">
                      <a:srgbClr val="08D68E"/>
                    </a:gs>
                  </a:gsLst>
                  <a:lin ang="8100000" scaled="0"/>
                </a:gra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기능 소개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0E73E40-C946-4DA9-9C62-E0BE8DBE20C7}"/>
              </a:ext>
            </a:extLst>
          </p:cNvPr>
          <p:cNvSpPr txBox="1"/>
          <p:nvPr/>
        </p:nvSpPr>
        <p:spPr>
          <a:xfrm>
            <a:off x="1379164" y="3035430"/>
            <a:ext cx="32720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-  AI</a:t>
            </a:r>
            <a:r>
              <a:rPr lang="ko-KR" altLang="en-US" sz="2800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와 함께 모의 투자</a:t>
            </a:r>
            <a:endParaRPr lang="en-US" altLang="ko-KR" sz="2800" dirty="0">
              <a:ln>
                <a:solidFill>
                  <a:schemeClr val="accent2">
                    <a:lumMod val="60000"/>
                    <a:lumOff val="40000"/>
                    <a:alpha val="0"/>
                  </a:schemeClr>
                </a:solidFill>
              </a:ln>
              <a:solidFill>
                <a:schemeClr val="bg1"/>
              </a:solidFill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B7228C8-C875-423B-96AC-D3A6B128A26A}"/>
              </a:ext>
            </a:extLst>
          </p:cNvPr>
          <p:cNvSpPr txBox="1"/>
          <p:nvPr/>
        </p:nvSpPr>
        <p:spPr>
          <a:xfrm>
            <a:off x="1654250" y="3656935"/>
            <a:ext cx="22076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kern="0" spc="-100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굴림" pitchFamily="34" charset="0"/>
              </a:rPr>
              <a:t>:  </a:t>
            </a:r>
            <a:r>
              <a:rPr lang="en-US" altLang="ko-KR" sz="2400" kern="0" spc="-100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굴림" pitchFamily="34" charset="0"/>
              </a:rPr>
              <a:t>AI</a:t>
            </a:r>
            <a:r>
              <a:rPr lang="ko-KR" altLang="en-US" sz="2400" kern="0" spc="-100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굴림" pitchFamily="34" charset="0"/>
              </a:rPr>
              <a:t>예측 결과 확인</a:t>
            </a:r>
            <a:endParaRPr lang="ko-KR" altLang="en-US" sz="2400" dirty="0">
              <a:ln>
                <a:solidFill>
                  <a:schemeClr val="accent2">
                    <a:lumMod val="60000"/>
                    <a:lumOff val="40000"/>
                    <a:alpha val="0"/>
                  </a:schemeClr>
                </a:solidFill>
              </a:ln>
              <a:solidFill>
                <a:schemeClr val="bg1"/>
              </a:solidFill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50AE8932-D5B2-4E0F-9232-9CF5E748B9D0}"/>
              </a:ext>
            </a:extLst>
          </p:cNvPr>
          <p:cNvGrpSpPr/>
          <p:nvPr/>
        </p:nvGrpSpPr>
        <p:grpSpPr>
          <a:xfrm>
            <a:off x="6659602" y="599267"/>
            <a:ext cx="8858584" cy="8858584"/>
            <a:chOff x="8050252" y="599267"/>
            <a:chExt cx="8858584" cy="8858584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8050252" y="599267"/>
              <a:ext cx="8858584" cy="8858584"/>
              <a:chOff x="8050252" y="599267"/>
              <a:chExt cx="8858584" cy="8858584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8050252" y="599267"/>
                <a:ext cx="8858584" cy="8858584"/>
              </a:xfrm>
              <a:prstGeom prst="rect">
                <a:avLst/>
              </a:prstGeom>
            </p:spPr>
          </p:pic>
        </p:grp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FF7FB696-B987-4BEC-A9A5-DEADD04EF442}"/>
                </a:ext>
              </a:extLst>
            </p:cNvPr>
            <p:cNvSpPr/>
            <p:nvPr/>
          </p:nvSpPr>
          <p:spPr>
            <a:xfrm>
              <a:off x="8050252" y="6290204"/>
              <a:ext cx="8858584" cy="2874525"/>
            </a:xfrm>
            <a:prstGeom prst="rect">
              <a:avLst/>
            </a:prstGeom>
            <a:solidFill>
              <a:srgbClr val="FF0000">
                <a:alpha val="5000"/>
              </a:srgbClr>
            </a:solidFill>
            <a:ln w="57150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latin typeface="LG Smart UI Regular" panose="020B0500000101010101" pitchFamily="50" charset="-127"/>
                <a:ea typeface="LG Smart UI Regular" panose="020B0500000101010101" pitchFamily="50" charset="-127"/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ED8E1CAC-0176-4034-A4EF-259801E8A68A}"/>
              </a:ext>
            </a:extLst>
          </p:cNvPr>
          <p:cNvSpPr txBox="1"/>
          <p:nvPr/>
        </p:nvSpPr>
        <p:spPr>
          <a:xfrm>
            <a:off x="17858074" y="9916439"/>
            <a:ext cx="429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solidFill>
                  <a:schemeClr val="bg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31</a:t>
            </a:r>
            <a:endParaRPr lang="ko-KR" altLang="en-US" dirty="0">
              <a:solidFill>
                <a:schemeClr val="bg1"/>
              </a:solidFill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1001">
            <a:extLst>
              <a:ext uri="{FF2B5EF4-FFF2-40B4-BE49-F238E27FC236}">
                <a16:creationId xmlns:a16="http://schemas.microsoft.com/office/drawing/2014/main" id="{AC8B6E57-43AB-48D8-9A1D-3E0532CAF3B8}"/>
              </a:ext>
            </a:extLst>
          </p:cNvPr>
          <p:cNvGrpSpPr/>
          <p:nvPr/>
        </p:nvGrpSpPr>
        <p:grpSpPr>
          <a:xfrm>
            <a:off x="-1788719" y="6998309"/>
            <a:ext cx="6817816" cy="8469337"/>
            <a:chOff x="-1788719" y="6998309"/>
            <a:chExt cx="6817816" cy="8469337"/>
          </a:xfrm>
        </p:grpSpPr>
        <p:pic>
          <p:nvPicPr>
            <p:cNvPr id="28" name="Object 3">
              <a:extLst>
                <a:ext uri="{FF2B5EF4-FFF2-40B4-BE49-F238E27FC236}">
                  <a16:creationId xmlns:a16="http://schemas.microsoft.com/office/drawing/2014/main" id="{3EA2FCD5-C9D3-4494-A07C-C15718805F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340000">
              <a:off x="-5197627" y="2763640"/>
              <a:ext cx="13635633" cy="16938674"/>
            </a:xfrm>
            <a:prstGeom prst="rect">
              <a:avLst/>
            </a:prstGeom>
          </p:spPr>
        </p:pic>
        <p:pic>
          <p:nvPicPr>
            <p:cNvPr id="29" name="Object 4">
              <a:extLst>
                <a:ext uri="{FF2B5EF4-FFF2-40B4-BE49-F238E27FC236}">
                  <a16:creationId xmlns:a16="http://schemas.microsoft.com/office/drawing/2014/main" id="{06C260A8-4F9B-41D9-87D8-D90DEA31B8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340000">
              <a:off x="-1788719" y="6998309"/>
              <a:ext cx="6817816" cy="8469337"/>
            </a:xfrm>
            <a:prstGeom prst="rect">
              <a:avLst/>
            </a:prstGeom>
          </p:spPr>
        </p:pic>
      </p:grpSp>
      <p:grpSp>
        <p:nvGrpSpPr>
          <p:cNvPr id="30" name="그룹 1002">
            <a:extLst>
              <a:ext uri="{FF2B5EF4-FFF2-40B4-BE49-F238E27FC236}">
                <a16:creationId xmlns:a16="http://schemas.microsoft.com/office/drawing/2014/main" id="{0EE1381E-D4D4-4155-9741-E9D08553EC77}"/>
              </a:ext>
            </a:extLst>
          </p:cNvPr>
          <p:cNvGrpSpPr/>
          <p:nvPr/>
        </p:nvGrpSpPr>
        <p:grpSpPr>
          <a:xfrm>
            <a:off x="13475648" y="-2515017"/>
            <a:ext cx="9245549" cy="6658191"/>
            <a:chOff x="13475648" y="-2515017"/>
            <a:chExt cx="9245549" cy="6658191"/>
          </a:xfrm>
        </p:grpSpPr>
        <p:grpSp>
          <p:nvGrpSpPr>
            <p:cNvPr id="31" name="그룹 1003">
              <a:extLst>
                <a:ext uri="{FF2B5EF4-FFF2-40B4-BE49-F238E27FC236}">
                  <a16:creationId xmlns:a16="http://schemas.microsoft.com/office/drawing/2014/main" id="{B4A1A2DB-1AFE-4ADF-A2FC-B426BF666065}"/>
                </a:ext>
              </a:extLst>
            </p:cNvPr>
            <p:cNvGrpSpPr/>
            <p:nvPr/>
          </p:nvGrpSpPr>
          <p:grpSpPr>
            <a:xfrm>
              <a:off x="15724698" y="-3198408"/>
              <a:ext cx="6192704" cy="7692800"/>
              <a:chOff x="15724698" y="-3198408"/>
              <a:chExt cx="6192704" cy="7692800"/>
            </a:xfrm>
          </p:grpSpPr>
          <p:pic>
            <p:nvPicPr>
              <p:cNvPr id="37" name="Object 8">
                <a:extLst>
                  <a:ext uri="{FF2B5EF4-FFF2-40B4-BE49-F238E27FC236}">
                    <a16:creationId xmlns:a16="http://schemas.microsoft.com/office/drawing/2014/main" id="{7C9AA211-3248-49D9-BFDA-FBB9B00D8A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5340000">
                <a:off x="12628346" y="-7044808"/>
                <a:ext cx="12385408" cy="15385600"/>
              </a:xfrm>
              <a:prstGeom prst="rect">
                <a:avLst/>
              </a:prstGeom>
            </p:spPr>
          </p:pic>
          <p:pic>
            <p:nvPicPr>
              <p:cNvPr id="40" name="Object 9">
                <a:extLst>
                  <a:ext uri="{FF2B5EF4-FFF2-40B4-BE49-F238E27FC236}">
                    <a16:creationId xmlns:a16="http://schemas.microsoft.com/office/drawing/2014/main" id="{9059C2A9-DA66-4ECE-BF35-748D527619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5340000">
                <a:off x="15724698" y="-3198408"/>
                <a:ext cx="6192704" cy="7692800"/>
              </a:xfrm>
              <a:prstGeom prst="rect">
                <a:avLst/>
              </a:prstGeom>
            </p:spPr>
          </p:pic>
        </p:grpSp>
        <p:grpSp>
          <p:nvGrpSpPr>
            <p:cNvPr id="32" name="그룹 1004">
              <a:extLst>
                <a:ext uri="{FF2B5EF4-FFF2-40B4-BE49-F238E27FC236}">
                  <a16:creationId xmlns:a16="http://schemas.microsoft.com/office/drawing/2014/main" id="{C0984F53-B8DF-4A2D-9452-78D6520A76AF}"/>
                </a:ext>
              </a:extLst>
            </p:cNvPr>
            <p:cNvGrpSpPr/>
            <p:nvPr/>
          </p:nvGrpSpPr>
          <p:grpSpPr>
            <a:xfrm>
              <a:off x="13962383" y="-2410227"/>
              <a:ext cx="6058514" cy="7031984"/>
              <a:chOff x="13962383" y="-2410227"/>
              <a:chExt cx="6058514" cy="7031984"/>
            </a:xfrm>
          </p:grpSpPr>
          <p:pic>
            <p:nvPicPr>
              <p:cNvPr id="33" name="Object 12">
                <a:extLst>
                  <a:ext uri="{FF2B5EF4-FFF2-40B4-BE49-F238E27FC236}">
                    <a16:creationId xmlns:a16="http://schemas.microsoft.com/office/drawing/2014/main" id="{F14BDBF6-C6B5-40EE-A35E-47066B1FBF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6200000">
                <a:off x="10933126" y="-5926220"/>
                <a:ext cx="12117028" cy="14063969"/>
              </a:xfrm>
              <a:prstGeom prst="rect">
                <a:avLst/>
              </a:prstGeom>
            </p:spPr>
          </p:pic>
          <p:pic>
            <p:nvPicPr>
              <p:cNvPr id="36" name="Object 13">
                <a:extLst>
                  <a:ext uri="{FF2B5EF4-FFF2-40B4-BE49-F238E27FC236}">
                    <a16:creationId xmlns:a16="http://schemas.microsoft.com/office/drawing/2014/main" id="{0F695729-B451-4008-827F-1C730D5133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6200000">
                <a:off x="13962383" y="-2410227"/>
                <a:ext cx="6058514" cy="7031984"/>
              </a:xfrm>
              <a:prstGeom prst="rect">
                <a:avLst/>
              </a:prstGeom>
            </p:spPr>
          </p:pic>
        </p:grpSp>
      </p:grpSp>
      <p:grpSp>
        <p:nvGrpSpPr>
          <p:cNvPr id="1001" name="그룹 1001"/>
          <p:cNvGrpSpPr/>
          <p:nvPr/>
        </p:nvGrpSpPr>
        <p:grpSpPr>
          <a:xfrm>
            <a:off x="1156658" y="3334991"/>
            <a:ext cx="5043391" cy="5796265"/>
            <a:chOff x="1156658" y="3334991"/>
            <a:chExt cx="5043391" cy="579626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1365037" y="669630"/>
              <a:ext cx="10086783" cy="11592531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56658" y="3334991"/>
              <a:ext cx="5043391" cy="5796265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432867" y="7538495"/>
            <a:ext cx="4490967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000" kern="0" spc="-100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  <a:cs typeface="굴림" pitchFamily="34" charset="0"/>
              </a:rPr>
              <a:t>마이페이지</a:t>
            </a:r>
            <a:endParaRPr lang="en-US" dirty="0">
              <a:ln>
                <a:solidFill>
                  <a:schemeClr val="accent2">
                    <a:lumMod val="60000"/>
                    <a:lumOff val="40000"/>
                    <a:alpha val="0"/>
                  </a:schemeClr>
                </a:solidFill>
              </a:ln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21307" y="8128648"/>
            <a:ext cx="6514101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kern="0" spc="-100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굴림" pitchFamily="34" charset="0"/>
              </a:rPr>
              <a:t>투자 현황 확인</a:t>
            </a:r>
            <a:endParaRPr lang="en-US" dirty="0">
              <a:ln>
                <a:solidFill>
                  <a:schemeClr val="accent2">
                    <a:lumMod val="60000"/>
                    <a:lumOff val="40000"/>
                    <a:alpha val="0"/>
                  </a:schemeClr>
                </a:solidFill>
              </a:ln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1156658" y="3334991"/>
            <a:ext cx="5043391" cy="3905757"/>
            <a:chOff x="1156658" y="3334991"/>
            <a:chExt cx="5043391" cy="390575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56658" y="3334991"/>
              <a:ext cx="5043391" cy="3905757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624742" y="3334991"/>
            <a:ext cx="5043391" cy="5796265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6897372" y="7557545"/>
            <a:ext cx="4490967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000" kern="0" spc="-100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  <a:cs typeface="굴림" pitchFamily="34" charset="0"/>
              </a:rPr>
              <a:t>랭킹 시스템</a:t>
            </a:r>
            <a:endParaRPr lang="en-US" dirty="0">
              <a:ln>
                <a:solidFill>
                  <a:schemeClr val="accent2">
                    <a:lumMod val="60000"/>
                    <a:lumOff val="40000"/>
                    <a:alpha val="0"/>
                  </a:schemeClr>
                </a:solidFill>
              </a:ln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889383" y="8147698"/>
            <a:ext cx="6514101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kern="0" spc="-100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굴림" pitchFamily="34" charset="0"/>
              </a:rPr>
              <a:t>사용자들간 모의 투자 결과 확인</a:t>
            </a:r>
            <a:endParaRPr lang="en-US" dirty="0">
              <a:ln>
                <a:solidFill>
                  <a:schemeClr val="accent2">
                    <a:lumMod val="60000"/>
                    <a:lumOff val="40000"/>
                    <a:alpha val="0"/>
                  </a:schemeClr>
                </a:solidFill>
              </a:ln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grpSp>
        <p:nvGrpSpPr>
          <p:cNvPr id="1004" name="그룹 1004"/>
          <p:cNvGrpSpPr/>
          <p:nvPr/>
        </p:nvGrpSpPr>
        <p:grpSpPr>
          <a:xfrm>
            <a:off x="6624742" y="3313118"/>
            <a:ext cx="5043391" cy="3905757"/>
            <a:chOff x="6624742" y="3313118"/>
            <a:chExt cx="5043391" cy="390575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624742" y="3313118"/>
              <a:ext cx="5043391" cy="3905757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092825" y="3334991"/>
            <a:ext cx="5043391" cy="5796265"/>
          </a:xfrm>
          <a:prstGeom prst="rect">
            <a:avLst/>
          </a:prstGeom>
        </p:spPr>
      </p:pic>
      <p:sp>
        <p:nvSpPr>
          <p:cNvPr id="24" name="Object 24"/>
          <p:cNvSpPr txBox="1"/>
          <p:nvPr/>
        </p:nvSpPr>
        <p:spPr>
          <a:xfrm>
            <a:off x="11469099" y="8185798"/>
            <a:ext cx="6514101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kern="0" spc="-100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굴림" pitchFamily="34" charset="0"/>
              </a:rPr>
              <a:t>사용자들간 의견 공유</a:t>
            </a:r>
            <a:endParaRPr lang="en-US" dirty="0">
              <a:ln>
                <a:solidFill>
                  <a:schemeClr val="accent2">
                    <a:lumMod val="60000"/>
                    <a:lumOff val="40000"/>
                    <a:alpha val="0"/>
                  </a:schemeClr>
                </a:solidFill>
              </a:ln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grpSp>
        <p:nvGrpSpPr>
          <p:cNvPr id="1006" name="그룹 1006"/>
          <p:cNvGrpSpPr/>
          <p:nvPr/>
        </p:nvGrpSpPr>
        <p:grpSpPr>
          <a:xfrm>
            <a:off x="12092825" y="3334991"/>
            <a:ext cx="5043391" cy="3905757"/>
            <a:chOff x="12092825" y="3334991"/>
            <a:chExt cx="5043391" cy="3905757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092825" y="3334991"/>
              <a:ext cx="5043391" cy="3905757"/>
            </a:xfrm>
            <a:prstGeom prst="rect">
              <a:avLst/>
            </a:prstGeom>
          </p:spPr>
        </p:pic>
      </p:grpSp>
      <p:sp>
        <p:nvSpPr>
          <p:cNvPr id="34" name="Object 2">
            <a:extLst>
              <a:ext uri="{FF2B5EF4-FFF2-40B4-BE49-F238E27FC236}">
                <a16:creationId xmlns:a16="http://schemas.microsoft.com/office/drawing/2014/main" id="{7122606B-95D6-4411-A69F-A63A86A7F434}"/>
              </a:ext>
            </a:extLst>
          </p:cNvPr>
          <p:cNvSpPr txBox="1"/>
          <p:nvPr/>
        </p:nvSpPr>
        <p:spPr>
          <a:xfrm>
            <a:off x="3177952" y="673977"/>
            <a:ext cx="11777429" cy="132343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8000" kern="0" spc="-400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gradFill>
                  <a:gsLst>
                    <a:gs pos="0">
                      <a:srgbClr val="3B8ECE"/>
                    </a:gs>
                    <a:gs pos="72000">
                      <a:srgbClr val="08D68E"/>
                    </a:gs>
                    <a:gs pos="100000">
                      <a:srgbClr val="08D68E"/>
                    </a:gs>
                  </a:gsLst>
                  <a:lin ang="8100000" scaled="0"/>
                </a:gradFill>
                <a:latin typeface="LG Smart UI Bold" panose="020B0800000101010101" pitchFamily="50" charset="-127"/>
                <a:ea typeface="LG Smart UI Bold" panose="020B0800000101010101" pitchFamily="50" charset="-127"/>
                <a:cs typeface="굴림" pitchFamily="34" charset="0"/>
              </a:rPr>
              <a:t>기능 소개</a:t>
            </a:r>
            <a:endParaRPr lang="en-US" dirty="0">
              <a:ln>
                <a:solidFill>
                  <a:schemeClr val="accent2">
                    <a:lumMod val="60000"/>
                    <a:lumOff val="40000"/>
                    <a:alpha val="0"/>
                  </a:schemeClr>
                </a:solidFill>
              </a:ln>
              <a:gradFill>
                <a:gsLst>
                  <a:gs pos="0">
                    <a:srgbClr val="3B8ECE"/>
                  </a:gs>
                  <a:gs pos="72000">
                    <a:srgbClr val="08D68E"/>
                  </a:gs>
                  <a:gs pos="100000">
                    <a:srgbClr val="08D68E"/>
                  </a:gs>
                </a:gsLst>
                <a:lin ang="8100000" scaled="0"/>
              </a:gradFill>
              <a:latin typeface="LG Smart UI Bold" panose="020B0800000101010101" pitchFamily="50" charset="-127"/>
              <a:ea typeface="LG Smart UI Bold" panose="020B0800000101010101" pitchFamily="50" charset="-127"/>
              <a:cs typeface="Calibri"/>
            </a:endParaRPr>
          </a:p>
        </p:txBody>
      </p:sp>
      <p:sp>
        <p:nvSpPr>
          <p:cNvPr id="35" name="Object 3">
            <a:extLst>
              <a:ext uri="{FF2B5EF4-FFF2-40B4-BE49-F238E27FC236}">
                <a16:creationId xmlns:a16="http://schemas.microsoft.com/office/drawing/2014/main" id="{8C561913-7641-4834-8997-268EDF9767F0}"/>
              </a:ext>
            </a:extLst>
          </p:cNvPr>
          <p:cNvSpPr txBox="1"/>
          <p:nvPr/>
        </p:nvSpPr>
        <p:spPr>
          <a:xfrm>
            <a:off x="1315157" y="837196"/>
            <a:ext cx="6832545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200" kern="0" spc="-400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굴림" pitchFamily="34" charset="0"/>
              </a:rPr>
              <a:t> AI </a:t>
            </a:r>
            <a:r>
              <a:rPr lang="ko-KR" altLang="en-US" sz="3200" kern="0" spc="-400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굴림" pitchFamily="34" charset="0"/>
              </a:rPr>
              <a:t>설계</a:t>
            </a:r>
            <a:endParaRPr lang="en-US" sz="3600" dirty="0">
              <a:ln>
                <a:solidFill>
                  <a:schemeClr val="accent2">
                    <a:lumMod val="60000"/>
                    <a:lumOff val="40000"/>
                    <a:alpha val="0"/>
                  </a:schemeClr>
                </a:solidFill>
              </a:ln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pic>
        <p:nvPicPr>
          <p:cNvPr id="38" name="그림 9">
            <a:extLst>
              <a:ext uri="{FF2B5EF4-FFF2-40B4-BE49-F238E27FC236}">
                <a16:creationId xmlns:a16="http://schemas.microsoft.com/office/drawing/2014/main" id="{728F80EF-D395-402D-8ABD-8A243BEA613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88623" y="808567"/>
            <a:ext cx="626534" cy="612423"/>
          </a:xfrm>
          <a:prstGeom prst="rect">
            <a:avLst/>
          </a:prstGeom>
        </p:spPr>
      </p:pic>
      <p:sp>
        <p:nvSpPr>
          <p:cNvPr id="39" name="Object 15">
            <a:extLst>
              <a:ext uri="{FF2B5EF4-FFF2-40B4-BE49-F238E27FC236}">
                <a16:creationId xmlns:a16="http://schemas.microsoft.com/office/drawing/2014/main" id="{5ABEF4A4-12BB-4296-96B2-B2C6C795C898}"/>
              </a:ext>
            </a:extLst>
          </p:cNvPr>
          <p:cNvSpPr txBox="1"/>
          <p:nvPr/>
        </p:nvSpPr>
        <p:spPr>
          <a:xfrm>
            <a:off x="12381112" y="7595645"/>
            <a:ext cx="4490967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3000" kern="0" spc="-100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  <a:cs typeface="굴림" pitchFamily="34" charset="0"/>
              </a:rPr>
              <a:t>게시판</a:t>
            </a:r>
            <a:endParaRPr lang="en-US" dirty="0">
              <a:ln>
                <a:solidFill>
                  <a:schemeClr val="accent2">
                    <a:lumMod val="60000"/>
                    <a:lumOff val="40000"/>
                    <a:alpha val="0"/>
                  </a:schemeClr>
                </a:solidFill>
              </a:ln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73A4B41-CA4A-467A-B530-7B77EFAEA639}"/>
              </a:ext>
            </a:extLst>
          </p:cNvPr>
          <p:cNvSpPr txBox="1"/>
          <p:nvPr/>
        </p:nvSpPr>
        <p:spPr>
          <a:xfrm>
            <a:off x="17834030" y="9916439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solidFill>
                  <a:schemeClr val="bg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32</a:t>
            </a:r>
            <a:endParaRPr lang="ko-KR" altLang="en-US" dirty="0">
              <a:solidFill>
                <a:schemeClr val="bg1"/>
              </a:solidFill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F59D3B33-E869-4F5D-BE5B-848325CCD2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69" r="14553"/>
          <a:stretch/>
        </p:blipFill>
        <p:spPr>
          <a:xfrm>
            <a:off x="8180842" y="0"/>
            <a:ext cx="10107158" cy="1028700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4554745" y="2438585"/>
            <a:ext cx="16500521" cy="6171429"/>
            <a:chOff x="-4554745" y="2438585"/>
            <a:chExt cx="16500521" cy="617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554745" y="2438585"/>
              <a:ext cx="16500521" cy="6171429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242880" y="3566382"/>
            <a:ext cx="11362261" cy="127727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7700" kern="0" spc="-400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 4. </a:t>
            </a:r>
            <a:r>
              <a:rPr lang="ko-KR" altLang="en-US" sz="7700" kern="0" spc="-400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향후 추진 계획</a:t>
            </a:r>
            <a:endParaRPr lang="en-US" sz="7700" kern="0" spc="-400" dirty="0">
              <a:ln>
                <a:solidFill>
                  <a:schemeClr val="accent2">
                    <a:lumMod val="60000"/>
                    <a:lumOff val="40000"/>
                    <a:alpha val="0"/>
                  </a:schemeClr>
                </a:solidFill>
              </a:ln>
              <a:solidFill>
                <a:srgbClr val="FFFFFF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1" name="Object 9">
            <a:extLst>
              <a:ext uri="{FF2B5EF4-FFF2-40B4-BE49-F238E27FC236}">
                <a16:creationId xmlns:a16="http://schemas.microsoft.com/office/drawing/2014/main" id="{DBD0AEC0-C477-4667-9B36-A3F3F5A0078F}"/>
              </a:ext>
            </a:extLst>
          </p:cNvPr>
          <p:cNvSpPr txBox="1"/>
          <p:nvPr/>
        </p:nvSpPr>
        <p:spPr>
          <a:xfrm>
            <a:off x="1858810" y="5262257"/>
            <a:ext cx="13355377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000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-  </a:t>
            </a:r>
            <a:r>
              <a:rPr lang="ko-KR" altLang="en-US" sz="3000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기대효과</a:t>
            </a:r>
            <a:endParaRPr lang="en-US" altLang="ko-KR" sz="3000" dirty="0">
              <a:ln>
                <a:solidFill>
                  <a:schemeClr val="accent2">
                    <a:lumMod val="60000"/>
                    <a:lumOff val="40000"/>
                    <a:alpha val="0"/>
                  </a:schemeClr>
                </a:solidFill>
              </a:ln>
              <a:solidFill>
                <a:srgbClr val="FFFFFF"/>
              </a:solidFill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  <a:p>
            <a:r>
              <a:rPr lang="en-US" sz="3000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- </a:t>
            </a:r>
            <a:r>
              <a:rPr lang="ko-KR" altLang="en-US" sz="3000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 향후 추진 계획</a:t>
            </a:r>
            <a:endParaRPr lang="en-US" sz="3000" dirty="0">
              <a:ln>
                <a:solidFill>
                  <a:schemeClr val="accent2">
                    <a:lumMod val="60000"/>
                    <a:lumOff val="40000"/>
                    <a:alpha val="0"/>
                  </a:schemeClr>
                </a:solidFill>
              </a:ln>
              <a:solidFill>
                <a:srgbClr val="FFFFFF"/>
              </a:solidFill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669265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1001">
            <a:extLst>
              <a:ext uri="{FF2B5EF4-FFF2-40B4-BE49-F238E27FC236}">
                <a16:creationId xmlns:a16="http://schemas.microsoft.com/office/drawing/2014/main" id="{AF8D2998-C6A8-476C-B5C7-775B9582EFE5}"/>
              </a:ext>
            </a:extLst>
          </p:cNvPr>
          <p:cNvGrpSpPr/>
          <p:nvPr/>
        </p:nvGrpSpPr>
        <p:grpSpPr>
          <a:xfrm>
            <a:off x="-1788719" y="6998309"/>
            <a:ext cx="6817816" cy="8469337"/>
            <a:chOff x="-1788719" y="6998309"/>
            <a:chExt cx="6817816" cy="8469337"/>
          </a:xfrm>
        </p:grpSpPr>
        <p:pic>
          <p:nvPicPr>
            <p:cNvPr id="22" name="Object 3">
              <a:extLst>
                <a:ext uri="{FF2B5EF4-FFF2-40B4-BE49-F238E27FC236}">
                  <a16:creationId xmlns:a16="http://schemas.microsoft.com/office/drawing/2014/main" id="{4A00D522-C608-426A-8D77-1EAE8EB8BC5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340000">
              <a:off x="-5197627" y="2763640"/>
              <a:ext cx="13635633" cy="16938674"/>
            </a:xfrm>
            <a:prstGeom prst="rect">
              <a:avLst/>
            </a:prstGeom>
          </p:spPr>
        </p:pic>
        <p:pic>
          <p:nvPicPr>
            <p:cNvPr id="23" name="Object 4">
              <a:extLst>
                <a:ext uri="{FF2B5EF4-FFF2-40B4-BE49-F238E27FC236}">
                  <a16:creationId xmlns:a16="http://schemas.microsoft.com/office/drawing/2014/main" id="{1CE5A031-109B-4DE1-9B22-211578E697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340000">
              <a:off x="-1788719" y="6998309"/>
              <a:ext cx="6817816" cy="8469337"/>
            </a:xfrm>
            <a:prstGeom prst="rect">
              <a:avLst/>
            </a:prstGeom>
          </p:spPr>
        </p:pic>
      </p:grpSp>
      <p:grpSp>
        <p:nvGrpSpPr>
          <p:cNvPr id="24" name="그룹 1002">
            <a:extLst>
              <a:ext uri="{FF2B5EF4-FFF2-40B4-BE49-F238E27FC236}">
                <a16:creationId xmlns:a16="http://schemas.microsoft.com/office/drawing/2014/main" id="{A93BF161-E309-493A-B6CE-98546587E165}"/>
              </a:ext>
            </a:extLst>
          </p:cNvPr>
          <p:cNvGrpSpPr/>
          <p:nvPr/>
        </p:nvGrpSpPr>
        <p:grpSpPr>
          <a:xfrm>
            <a:off x="13475648" y="-2515017"/>
            <a:ext cx="9245549" cy="6658191"/>
            <a:chOff x="13475648" y="-2515017"/>
            <a:chExt cx="9245549" cy="6658191"/>
          </a:xfrm>
        </p:grpSpPr>
        <p:grpSp>
          <p:nvGrpSpPr>
            <p:cNvPr id="25" name="그룹 1003">
              <a:extLst>
                <a:ext uri="{FF2B5EF4-FFF2-40B4-BE49-F238E27FC236}">
                  <a16:creationId xmlns:a16="http://schemas.microsoft.com/office/drawing/2014/main" id="{47A869F7-6D86-40CD-940A-07036566C5A3}"/>
                </a:ext>
              </a:extLst>
            </p:cNvPr>
            <p:cNvGrpSpPr/>
            <p:nvPr/>
          </p:nvGrpSpPr>
          <p:grpSpPr>
            <a:xfrm>
              <a:off x="15724698" y="-3198408"/>
              <a:ext cx="6192704" cy="7692800"/>
              <a:chOff x="15724698" y="-3198408"/>
              <a:chExt cx="6192704" cy="7692800"/>
            </a:xfrm>
          </p:grpSpPr>
          <p:pic>
            <p:nvPicPr>
              <p:cNvPr id="29" name="Object 8">
                <a:extLst>
                  <a:ext uri="{FF2B5EF4-FFF2-40B4-BE49-F238E27FC236}">
                    <a16:creationId xmlns:a16="http://schemas.microsoft.com/office/drawing/2014/main" id="{487E742A-6ACC-4480-863B-7A1411C8B7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5340000">
                <a:off x="12628346" y="-7044808"/>
                <a:ext cx="12385408" cy="15385600"/>
              </a:xfrm>
              <a:prstGeom prst="rect">
                <a:avLst/>
              </a:prstGeom>
            </p:spPr>
          </p:pic>
          <p:pic>
            <p:nvPicPr>
              <p:cNvPr id="30" name="Object 9">
                <a:extLst>
                  <a:ext uri="{FF2B5EF4-FFF2-40B4-BE49-F238E27FC236}">
                    <a16:creationId xmlns:a16="http://schemas.microsoft.com/office/drawing/2014/main" id="{F36126A7-4410-494E-AD5A-A1D74210B03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5340000">
                <a:off x="15724698" y="-3198408"/>
                <a:ext cx="6192704" cy="7692800"/>
              </a:xfrm>
              <a:prstGeom prst="rect">
                <a:avLst/>
              </a:prstGeom>
            </p:spPr>
          </p:pic>
        </p:grpSp>
        <p:grpSp>
          <p:nvGrpSpPr>
            <p:cNvPr id="26" name="그룹 1004">
              <a:extLst>
                <a:ext uri="{FF2B5EF4-FFF2-40B4-BE49-F238E27FC236}">
                  <a16:creationId xmlns:a16="http://schemas.microsoft.com/office/drawing/2014/main" id="{0F2652AC-5A8E-454D-85DE-43BC5FC38455}"/>
                </a:ext>
              </a:extLst>
            </p:cNvPr>
            <p:cNvGrpSpPr/>
            <p:nvPr/>
          </p:nvGrpSpPr>
          <p:grpSpPr>
            <a:xfrm>
              <a:off x="13962383" y="-2410227"/>
              <a:ext cx="6058514" cy="7031984"/>
              <a:chOff x="13962383" y="-2410227"/>
              <a:chExt cx="6058514" cy="7031984"/>
            </a:xfrm>
          </p:grpSpPr>
          <p:pic>
            <p:nvPicPr>
              <p:cNvPr id="27" name="Object 12">
                <a:extLst>
                  <a:ext uri="{FF2B5EF4-FFF2-40B4-BE49-F238E27FC236}">
                    <a16:creationId xmlns:a16="http://schemas.microsoft.com/office/drawing/2014/main" id="{5CBB0141-15A7-4504-9565-AB8BC9F8FD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6200000">
                <a:off x="10933126" y="-5926220"/>
                <a:ext cx="12117028" cy="14063969"/>
              </a:xfrm>
              <a:prstGeom prst="rect">
                <a:avLst/>
              </a:prstGeom>
            </p:spPr>
          </p:pic>
          <p:pic>
            <p:nvPicPr>
              <p:cNvPr id="28" name="Object 13">
                <a:extLst>
                  <a:ext uri="{FF2B5EF4-FFF2-40B4-BE49-F238E27FC236}">
                    <a16:creationId xmlns:a16="http://schemas.microsoft.com/office/drawing/2014/main" id="{1840F228-1224-4D35-A14A-4E55D049BD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6200000">
                <a:off x="13962383" y="-2410227"/>
                <a:ext cx="6058514" cy="7031984"/>
              </a:xfrm>
              <a:prstGeom prst="rect">
                <a:avLst/>
              </a:prstGeom>
            </p:spPr>
          </p:pic>
        </p:grpSp>
      </p:grpSp>
      <p:pic>
        <p:nvPicPr>
          <p:cNvPr id="4" name="Object 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56658" y="3334991"/>
            <a:ext cx="5043391" cy="5796265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797909" y="7115207"/>
            <a:ext cx="5760890" cy="14465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200" kern="0" spc="-100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  <a:cs typeface="굴림" pitchFamily="34" charset="0"/>
              </a:rPr>
              <a:t>주가 예측 AI</a:t>
            </a:r>
            <a:r>
              <a:rPr lang="en-US" sz="2200" kern="0" spc="-100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굴림" pitchFamily="34" charset="0"/>
              </a:rPr>
              <a:t>가</a:t>
            </a:r>
            <a:r>
              <a:rPr lang="en-US" sz="2400" kern="0" spc="-100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굴림" pitchFamily="34" charset="0"/>
              </a:rPr>
              <a:t> </a:t>
            </a:r>
          </a:p>
          <a:p>
            <a:pPr algn="ctr"/>
            <a:r>
              <a:rPr lang="en-US" sz="2200" kern="0" spc="-100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굴림" pitchFamily="34" charset="0"/>
              </a:rPr>
              <a:t>추천하는 매매 등을 </a:t>
            </a:r>
            <a:r>
              <a:rPr lang="en-US" sz="2200" kern="0" spc="-100" dirty="0" err="1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굴림" pitchFamily="34" charset="0"/>
              </a:rPr>
              <a:t>참고하여</a:t>
            </a:r>
            <a:endParaRPr lang="en-US" sz="2200" kern="0" spc="-100" dirty="0">
              <a:ln>
                <a:solidFill>
                  <a:schemeClr val="accent2">
                    <a:lumMod val="60000"/>
                    <a:lumOff val="40000"/>
                    <a:alpha val="0"/>
                  </a:schemeClr>
                </a:solidFill>
              </a:ln>
              <a:solidFill>
                <a:srgbClr val="000000"/>
              </a:solidFill>
              <a:latin typeface="LG Smart UI Regular" panose="020B0500000101010101" pitchFamily="50" charset="-127"/>
              <a:ea typeface="LG Smart UI Regular" panose="020B0500000101010101" pitchFamily="50" charset="-127"/>
              <a:cs typeface="굴림" pitchFamily="34" charset="0"/>
            </a:endParaRPr>
          </a:p>
          <a:p>
            <a:pPr algn="ctr"/>
            <a:r>
              <a:rPr lang="en-US" sz="3200" kern="0" spc="-100" dirty="0" err="1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주식</a:t>
            </a:r>
            <a:r>
              <a:rPr lang="en-US" sz="3200" kern="0" spc="-100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en-US" sz="3200" kern="0" spc="-100" dirty="0" err="1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투자</a:t>
            </a:r>
            <a:r>
              <a:rPr lang="en-US" sz="2400" kern="0" spc="-100" dirty="0" err="1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에</a:t>
            </a:r>
            <a:r>
              <a:rPr lang="en-US" sz="3200" kern="0" spc="-100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en-US" sz="3200" kern="0" spc="-100" dirty="0" err="1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도움</a:t>
            </a:r>
            <a:r>
              <a:rPr lang="en-US" sz="2200" kern="0" spc="-100" dirty="0" err="1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굴림" pitchFamily="34" charset="0"/>
              </a:rPr>
              <a:t>을</a:t>
            </a:r>
            <a:r>
              <a:rPr lang="en-US" sz="2200" kern="0" spc="-100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굴림" pitchFamily="34" charset="0"/>
              </a:rPr>
              <a:t> 얻을 수 있음</a:t>
            </a:r>
            <a:endParaRPr lang="en-US" sz="2200" dirty="0">
              <a:ln>
                <a:solidFill>
                  <a:schemeClr val="accent2">
                    <a:lumMod val="60000"/>
                    <a:lumOff val="40000"/>
                    <a:alpha val="0"/>
                  </a:schemeClr>
                </a:solidFill>
              </a:ln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pic>
        <p:nvPicPr>
          <p:cNvPr id="9" name="Object 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624742" y="3334991"/>
            <a:ext cx="5043391" cy="5796265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6262414" y="7308011"/>
            <a:ext cx="5760890" cy="10772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200" kern="0" spc="-100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latin typeface="LG Smart UI Bold" panose="020B0800000101010101" pitchFamily="50" charset="-127"/>
                <a:ea typeface="LG Smart UI Bold" panose="020B0800000101010101" pitchFamily="50" charset="-127"/>
                <a:cs typeface="굴림" pitchFamily="34" charset="0"/>
              </a:rPr>
              <a:t>모의투자</a:t>
            </a:r>
            <a:r>
              <a:rPr lang="en-US" sz="2200" kern="0" spc="-100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굴림" pitchFamily="34" charset="0"/>
              </a:rPr>
              <a:t>로 </a:t>
            </a:r>
            <a:r>
              <a:rPr lang="en-US" sz="2200" kern="0" spc="-100" dirty="0" err="1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굴림" pitchFamily="34" charset="0"/>
              </a:rPr>
              <a:t>리스크</a:t>
            </a:r>
            <a:r>
              <a:rPr lang="en-US" sz="2200" kern="0" spc="-100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굴림" pitchFamily="34" charset="0"/>
              </a:rPr>
              <a:t> 없는 </a:t>
            </a:r>
          </a:p>
          <a:p>
            <a:pPr algn="ctr"/>
            <a:r>
              <a:rPr lang="en-US" sz="3200" kern="0" spc="-100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latin typeface="LG Smart UI Bold" panose="020B0800000101010101" pitchFamily="50" charset="-127"/>
                <a:ea typeface="LG Smart UI Bold" panose="020B0800000101010101" pitchFamily="50" charset="-127"/>
                <a:cs typeface="굴림" pitchFamily="34" charset="0"/>
              </a:rPr>
              <a:t>투자경험 획득</a:t>
            </a:r>
            <a:r>
              <a:rPr lang="en-US" sz="2200" kern="0" spc="-100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latin typeface="LG Smart UI Regular" panose="020B0500000101010101" pitchFamily="50" charset="-127"/>
                <a:ea typeface="LG Smart UI Regular" panose="020B0500000101010101" pitchFamily="50" charset="-127"/>
                <a:cs typeface="굴림" pitchFamily="34" charset="0"/>
              </a:rPr>
              <a:t> </a:t>
            </a:r>
            <a:r>
              <a:rPr lang="en-US" sz="2200" kern="0" spc="-100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굴림" pitchFamily="34" charset="0"/>
              </a:rPr>
              <a:t>가능</a:t>
            </a:r>
            <a:endParaRPr lang="en-US" sz="2200" dirty="0">
              <a:ln>
                <a:solidFill>
                  <a:schemeClr val="accent2">
                    <a:lumMod val="60000"/>
                    <a:lumOff val="40000"/>
                    <a:alpha val="0"/>
                  </a:schemeClr>
                </a:solidFill>
              </a:ln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092825" y="3334991"/>
            <a:ext cx="5043391" cy="5796265"/>
          </a:xfrm>
          <a:prstGeom prst="rect">
            <a:avLst/>
          </a:prstGeom>
        </p:spPr>
      </p:pic>
      <p:sp>
        <p:nvSpPr>
          <p:cNvPr id="16" name="Object 16"/>
          <p:cNvSpPr txBox="1"/>
          <p:nvPr/>
        </p:nvSpPr>
        <p:spPr>
          <a:xfrm>
            <a:off x="11652740" y="7186687"/>
            <a:ext cx="5858417" cy="14465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200" kern="0" spc="-100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  <a:cs typeface="굴림" pitchFamily="34" charset="0"/>
              </a:rPr>
              <a:t>용어사전, </a:t>
            </a:r>
            <a:r>
              <a:rPr lang="en-US" sz="3200" kern="0" spc="-100" dirty="0" err="1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  <a:cs typeface="굴림" pitchFamily="34" charset="0"/>
              </a:rPr>
              <a:t>질문게시판</a:t>
            </a:r>
            <a:r>
              <a:rPr lang="en-US" sz="2400" kern="0" spc="-100" dirty="0" err="1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굴림" pitchFamily="34" charset="0"/>
              </a:rPr>
              <a:t>을</a:t>
            </a:r>
            <a:r>
              <a:rPr lang="en-US" sz="2400" kern="0" spc="-100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굴림" pitchFamily="34" charset="0"/>
              </a:rPr>
              <a:t> </a:t>
            </a:r>
            <a:r>
              <a:rPr lang="en-US" sz="2400" kern="0" spc="-100" dirty="0" err="1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굴림" pitchFamily="34" charset="0"/>
              </a:rPr>
              <a:t>통해</a:t>
            </a:r>
            <a:endParaRPr lang="en-US" sz="2400" kern="0" spc="-100" dirty="0">
              <a:ln>
                <a:solidFill>
                  <a:schemeClr val="accent2">
                    <a:lumMod val="60000"/>
                    <a:lumOff val="40000"/>
                    <a:alpha val="0"/>
                  </a:schemeClr>
                </a:solidFill>
              </a:ln>
              <a:solidFill>
                <a:srgbClr val="000000"/>
              </a:solidFill>
              <a:latin typeface="LG Smart UI Regular" panose="020B0500000101010101" pitchFamily="50" charset="-127"/>
              <a:ea typeface="LG Smart UI Regular" panose="020B0500000101010101" pitchFamily="50" charset="-127"/>
              <a:cs typeface="굴림" pitchFamily="34" charset="0"/>
            </a:endParaRPr>
          </a:p>
          <a:p>
            <a:pPr algn="ctr"/>
            <a:r>
              <a:rPr lang="en-US" sz="2400" kern="0" spc="-100" dirty="0" err="1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굴림" pitchFamily="34" charset="0"/>
              </a:rPr>
              <a:t>주식용어를</a:t>
            </a:r>
            <a:r>
              <a:rPr lang="en-US" sz="2400" kern="0" spc="-100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굴림" pitchFamily="34" charset="0"/>
              </a:rPr>
              <a:t> </a:t>
            </a:r>
            <a:r>
              <a:rPr lang="en-US" sz="2400" kern="0" spc="-100" dirty="0" err="1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굴림" pitchFamily="34" charset="0"/>
              </a:rPr>
              <a:t>배우며</a:t>
            </a:r>
            <a:endParaRPr lang="en-US" sz="2400" kern="0" spc="-100" dirty="0">
              <a:ln>
                <a:solidFill>
                  <a:schemeClr val="accent2">
                    <a:lumMod val="60000"/>
                    <a:lumOff val="40000"/>
                    <a:alpha val="0"/>
                  </a:schemeClr>
                </a:solidFill>
              </a:ln>
              <a:solidFill>
                <a:srgbClr val="000000"/>
              </a:solidFill>
              <a:latin typeface="LG Smart UI Regular" panose="020B0500000101010101" pitchFamily="50" charset="-127"/>
              <a:ea typeface="LG Smart UI Regular" panose="020B0500000101010101" pitchFamily="50" charset="-127"/>
              <a:cs typeface="굴림" pitchFamily="34" charset="0"/>
            </a:endParaRPr>
          </a:p>
          <a:p>
            <a:pPr algn="ctr"/>
            <a:r>
              <a:rPr lang="en-US" sz="2400" kern="0" spc="-100" dirty="0" err="1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굴림" pitchFamily="34" charset="0"/>
              </a:rPr>
              <a:t>주식</a:t>
            </a:r>
            <a:r>
              <a:rPr lang="en-US" sz="2400" kern="0" spc="-100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굴림" pitchFamily="34" charset="0"/>
              </a:rPr>
              <a:t> </a:t>
            </a:r>
            <a:r>
              <a:rPr lang="en-US" sz="3200" kern="0" spc="-100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  <a:cs typeface="굴림" pitchFamily="34" charset="0"/>
              </a:rPr>
              <a:t>입문</a:t>
            </a:r>
            <a:r>
              <a:rPr lang="en-US" sz="2400" kern="0" spc="-100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굴림" pitchFamily="34" charset="0"/>
              </a:rPr>
              <a:t>에 </a:t>
            </a:r>
            <a:r>
              <a:rPr lang="en-US" sz="3200" kern="0" spc="-100" dirty="0" err="1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  <a:cs typeface="굴림" pitchFamily="34" charset="0"/>
              </a:rPr>
              <a:t>도움</a:t>
            </a:r>
            <a:r>
              <a:rPr lang="en-US" sz="2400" kern="0" spc="-100" dirty="0" err="1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굴림" pitchFamily="34" charset="0"/>
              </a:rPr>
              <a:t>을</a:t>
            </a:r>
            <a:r>
              <a:rPr lang="en-US" sz="2400" kern="0" spc="-100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굴림" pitchFamily="34" charset="0"/>
              </a:rPr>
              <a:t> 얻을 수 있음</a:t>
            </a:r>
            <a:endParaRPr lang="en-US" sz="2400" dirty="0">
              <a:ln>
                <a:solidFill>
                  <a:schemeClr val="accent2">
                    <a:lumMod val="60000"/>
                    <a:lumOff val="40000"/>
                    <a:alpha val="0"/>
                  </a:schemeClr>
                </a:solidFill>
              </a:ln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461727" y="718841"/>
            <a:ext cx="11362261" cy="127727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7700" kern="0" spc="-400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LG Smart UI Regular" panose="020B0500000101010101" pitchFamily="50" charset="-127"/>
                <a:cs typeface="굴림" pitchFamily="34" charset="0"/>
              </a:rPr>
              <a:t>기대 효과</a:t>
            </a:r>
            <a:endParaRPr lang="en-US" dirty="0">
              <a:ln>
                <a:solidFill>
                  <a:schemeClr val="accent2">
                    <a:lumMod val="60000"/>
                    <a:lumOff val="40000"/>
                    <a:alpha val="0"/>
                  </a:schemeClr>
                </a:solidFill>
              </a:ln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5775043" y="2088838"/>
            <a:ext cx="6735630" cy="8002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4600" kern="0" spc="-200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LG Smart UI Regular" panose="020B0500000101010101" pitchFamily="50" charset="-127"/>
                <a:cs typeface="굴림" pitchFamily="34" charset="0"/>
              </a:rPr>
              <a:t>사용자</a:t>
            </a:r>
            <a:endParaRPr lang="en-US" dirty="0">
              <a:ln>
                <a:solidFill>
                  <a:schemeClr val="accent2">
                    <a:lumMod val="60000"/>
                    <a:lumOff val="40000"/>
                    <a:alpha val="0"/>
                  </a:schemeClr>
                </a:solidFill>
              </a:ln>
            </a:endParaRPr>
          </a:p>
        </p:txBody>
      </p:sp>
      <p:grpSp>
        <p:nvGrpSpPr>
          <p:cNvPr id="1008" name="그룹 1008"/>
          <p:cNvGrpSpPr/>
          <p:nvPr/>
        </p:nvGrpSpPr>
        <p:grpSpPr>
          <a:xfrm>
            <a:off x="2010081" y="3638003"/>
            <a:ext cx="3336545" cy="2673025"/>
            <a:chOff x="2010081" y="3359051"/>
            <a:chExt cx="3336545" cy="2673025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010081" y="3359051"/>
              <a:ext cx="3336545" cy="267302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7887297" y="3745973"/>
            <a:ext cx="2511120" cy="2511120"/>
            <a:chOff x="7887297" y="3617242"/>
            <a:chExt cx="2511120" cy="2511120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887297" y="3617242"/>
              <a:ext cx="2511120" cy="251112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3023904" y="3601107"/>
            <a:ext cx="3181232" cy="3040636"/>
            <a:chOff x="13023904" y="3325467"/>
            <a:chExt cx="3181232" cy="3040636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023904" y="3325467"/>
              <a:ext cx="3181232" cy="3040636"/>
            </a:xfrm>
            <a:prstGeom prst="rect">
              <a:avLst/>
            </a:prstGeom>
          </p:spPr>
        </p:pic>
      </p:grpSp>
      <p:sp>
        <p:nvSpPr>
          <p:cNvPr id="33" name="Object 2">
            <a:extLst>
              <a:ext uri="{FF2B5EF4-FFF2-40B4-BE49-F238E27FC236}">
                <a16:creationId xmlns:a16="http://schemas.microsoft.com/office/drawing/2014/main" id="{75A64082-E372-46E2-BEB1-5630F51458BD}"/>
              </a:ext>
            </a:extLst>
          </p:cNvPr>
          <p:cNvSpPr txBox="1"/>
          <p:nvPr/>
        </p:nvSpPr>
        <p:spPr>
          <a:xfrm>
            <a:off x="3177952" y="673977"/>
            <a:ext cx="11777429" cy="132343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8000" kern="0" spc="-400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gradFill>
                  <a:gsLst>
                    <a:gs pos="0">
                      <a:srgbClr val="3B8ECE"/>
                    </a:gs>
                    <a:gs pos="72000">
                      <a:srgbClr val="08D68E"/>
                    </a:gs>
                    <a:gs pos="100000">
                      <a:srgbClr val="08D68E"/>
                    </a:gs>
                  </a:gsLst>
                  <a:lin ang="8100000" scaled="0"/>
                </a:gradFill>
                <a:latin typeface="LG Smart UI Bold" panose="020B0800000101010101" pitchFamily="50" charset="-127"/>
                <a:ea typeface="LG Smart UI Bold" panose="020B0800000101010101" pitchFamily="50" charset="-127"/>
                <a:cs typeface="굴림" pitchFamily="34" charset="0"/>
              </a:rPr>
              <a:t>기대 효과</a:t>
            </a:r>
            <a:endParaRPr lang="en-US" dirty="0">
              <a:ln>
                <a:solidFill>
                  <a:schemeClr val="accent2">
                    <a:lumMod val="60000"/>
                    <a:lumOff val="40000"/>
                    <a:alpha val="0"/>
                  </a:schemeClr>
                </a:solidFill>
              </a:ln>
              <a:gradFill>
                <a:gsLst>
                  <a:gs pos="0">
                    <a:srgbClr val="3B8ECE"/>
                  </a:gs>
                  <a:gs pos="72000">
                    <a:srgbClr val="08D68E"/>
                  </a:gs>
                  <a:gs pos="100000">
                    <a:srgbClr val="08D68E"/>
                  </a:gs>
                </a:gsLst>
                <a:lin ang="8100000" scaled="0"/>
              </a:gradFill>
              <a:latin typeface="LG Smart UI Bold" panose="020B0800000101010101" pitchFamily="50" charset="-127"/>
              <a:ea typeface="LG Smart UI Bold" panose="020B0800000101010101" pitchFamily="50" charset="-127"/>
              <a:cs typeface="Calibri"/>
            </a:endParaRPr>
          </a:p>
        </p:txBody>
      </p:sp>
      <p:sp>
        <p:nvSpPr>
          <p:cNvPr id="35" name="Object 3">
            <a:extLst>
              <a:ext uri="{FF2B5EF4-FFF2-40B4-BE49-F238E27FC236}">
                <a16:creationId xmlns:a16="http://schemas.microsoft.com/office/drawing/2014/main" id="{066FC9D0-CC72-4764-B6B1-62D17C0C4A11}"/>
              </a:ext>
            </a:extLst>
          </p:cNvPr>
          <p:cNvSpPr txBox="1"/>
          <p:nvPr/>
        </p:nvSpPr>
        <p:spPr>
          <a:xfrm>
            <a:off x="1315157" y="837196"/>
            <a:ext cx="6832545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3200" kern="0" spc="-400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굴림" pitchFamily="34" charset="0"/>
              </a:rPr>
              <a:t> 기대 효과</a:t>
            </a:r>
            <a:endParaRPr lang="en-US" sz="3600" dirty="0">
              <a:ln>
                <a:solidFill>
                  <a:schemeClr val="accent2">
                    <a:lumMod val="60000"/>
                    <a:lumOff val="40000"/>
                    <a:alpha val="0"/>
                  </a:schemeClr>
                </a:solidFill>
              </a:ln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pic>
        <p:nvPicPr>
          <p:cNvPr id="36" name="그림 9">
            <a:extLst>
              <a:ext uri="{FF2B5EF4-FFF2-40B4-BE49-F238E27FC236}">
                <a16:creationId xmlns:a16="http://schemas.microsoft.com/office/drawing/2014/main" id="{4068EE5F-EABD-4630-A7E7-262E84A9FEC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8623" y="808567"/>
            <a:ext cx="626534" cy="612423"/>
          </a:xfrm>
          <a:prstGeom prst="rect">
            <a:avLst/>
          </a:prstGeom>
        </p:spPr>
      </p:pic>
      <p:sp>
        <p:nvSpPr>
          <p:cNvPr id="19" name="Object 2">
            <a:extLst>
              <a:ext uri="{FF2B5EF4-FFF2-40B4-BE49-F238E27FC236}">
                <a16:creationId xmlns:a16="http://schemas.microsoft.com/office/drawing/2014/main" id="{BE94B63A-0F22-451F-B651-E4F89AE43733}"/>
              </a:ext>
            </a:extLst>
          </p:cNvPr>
          <p:cNvSpPr txBox="1"/>
          <p:nvPr/>
        </p:nvSpPr>
        <p:spPr>
          <a:xfrm>
            <a:off x="3177952" y="2218695"/>
            <a:ext cx="11777429" cy="7694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4400" kern="0" spc="-400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gradFill>
                  <a:gsLst>
                    <a:gs pos="0">
                      <a:srgbClr val="3B8ECE"/>
                    </a:gs>
                    <a:gs pos="72000">
                      <a:srgbClr val="08D68E"/>
                    </a:gs>
                    <a:gs pos="100000">
                      <a:srgbClr val="08D68E"/>
                    </a:gs>
                  </a:gsLst>
                  <a:lin ang="8100000" scaled="0"/>
                </a:gradFill>
                <a:latin typeface="LG Smart UI Bold" panose="020B0800000101010101" pitchFamily="50" charset="-127"/>
                <a:ea typeface="LG Smart UI Bold" panose="020B0800000101010101" pitchFamily="50" charset="-127"/>
                <a:cs typeface="굴림" pitchFamily="34" charset="0"/>
              </a:rPr>
              <a:t>사용자</a:t>
            </a:r>
            <a:endParaRPr lang="en-US" sz="1000" dirty="0">
              <a:ln>
                <a:solidFill>
                  <a:schemeClr val="accent2">
                    <a:lumMod val="60000"/>
                    <a:lumOff val="40000"/>
                    <a:alpha val="0"/>
                  </a:schemeClr>
                </a:solidFill>
              </a:ln>
              <a:gradFill>
                <a:gsLst>
                  <a:gs pos="0">
                    <a:srgbClr val="3B8ECE"/>
                  </a:gs>
                  <a:gs pos="72000">
                    <a:srgbClr val="08D68E"/>
                  </a:gs>
                  <a:gs pos="100000">
                    <a:srgbClr val="08D68E"/>
                  </a:gs>
                </a:gsLst>
                <a:lin ang="8100000" scaled="0"/>
              </a:gradFill>
              <a:latin typeface="LG Smart UI Bold" panose="020B0800000101010101" pitchFamily="50" charset="-127"/>
              <a:ea typeface="LG Smart UI Bold" panose="020B0800000101010101" pitchFamily="50" charset="-127"/>
              <a:cs typeface="Calibri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623B7252-462F-447F-B4EC-16538998FDB0}"/>
              </a:ext>
            </a:extLst>
          </p:cNvPr>
          <p:cNvCxnSpPr>
            <a:cxnSpLocks/>
          </p:cNvCxnSpPr>
          <p:nvPr/>
        </p:nvCxnSpPr>
        <p:spPr>
          <a:xfrm>
            <a:off x="1156658" y="6641743"/>
            <a:ext cx="15979558" cy="0"/>
          </a:xfrm>
          <a:prstGeom prst="line">
            <a:avLst/>
          </a:prstGeom>
          <a:ln w="571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5D551E85-F3D1-468B-AFA3-01C7946F7EE3}"/>
              </a:ext>
            </a:extLst>
          </p:cNvPr>
          <p:cNvSpPr txBox="1"/>
          <p:nvPr/>
        </p:nvSpPr>
        <p:spPr>
          <a:xfrm>
            <a:off x="17830824" y="9916439"/>
            <a:ext cx="457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solidFill>
                  <a:schemeClr val="bg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34</a:t>
            </a:r>
            <a:endParaRPr lang="ko-KR" altLang="en-US" dirty="0">
              <a:solidFill>
                <a:schemeClr val="bg1"/>
              </a:solidFill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001">
            <a:extLst>
              <a:ext uri="{FF2B5EF4-FFF2-40B4-BE49-F238E27FC236}">
                <a16:creationId xmlns:a16="http://schemas.microsoft.com/office/drawing/2014/main" id="{3057F886-2BB0-4357-9C88-BBE9B653B3C9}"/>
              </a:ext>
            </a:extLst>
          </p:cNvPr>
          <p:cNvGrpSpPr/>
          <p:nvPr/>
        </p:nvGrpSpPr>
        <p:grpSpPr>
          <a:xfrm>
            <a:off x="-1788719" y="6998309"/>
            <a:ext cx="6817816" cy="8469337"/>
            <a:chOff x="-1788719" y="6998309"/>
            <a:chExt cx="6817816" cy="8469337"/>
          </a:xfrm>
        </p:grpSpPr>
        <p:pic>
          <p:nvPicPr>
            <p:cNvPr id="22" name="Object 3">
              <a:extLst>
                <a:ext uri="{FF2B5EF4-FFF2-40B4-BE49-F238E27FC236}">
                  <a16:creationId xmlns:a16="http://schemas.microsoft.com/office/drawing/2014/main" id="{E74E41CF-B41C-4821-9FD4-176A985DE2D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340000">
              <a:off x="-5197627" y="2763640"/>
              <a:ext cx="13635633" cy="16938674"/>
            </a:xfrm>
            <a:prstGeom prst="rect">
              <a:avLst/>
            </a:prstGeom>
          </p:spPr>
        </p:pic>
        <p:pic>
          <p:nvPicPr>
            <p:cNvPr id="23" name="Object 4">
              <a:extLst>
                <a:ext uri="{FF2B5EF4-FFF2-40B4-BE49-F238E27FC236}">
                  <a16:creationId xmlns:a16="http://schemas.microsoft.com/office/drawing/2014/main" id="{7B042B2E-2D11-4D05-8282-2EF2C6C4AE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340000">
              <a:off x="-1788719" y="6998309"/>
              <a:ext cx="6817816" cy="8469337"/>
            </a:xfrm>
            <a:prstGeom prst="rect">
              <a:avLst/>
            </a:prstGeom>
          </p:spPr>
        </p:pic>
      </p:grpSp>
      <p:grpSp>
        <p:nvGrpSpPr>
          <p:cNvPr id="25" name="그룹 1002">
            <a:extLst>
              <a:ext uri="{FF2B5EF4-FFF2-40B4-BE49-F238E27FC236}">
                <a16:creationId xmlns:a16="http://schemas.microsoft.com/office/drawing/2014/main" id="{925D8816-F180-4B16-890E-55B0E0100EC0}"/>
              </a:ext>
            </a:extLst>
          </p:cNvPr>
          <p:cNvGrpSpPr/>
          <p:nvPr/>
        </p:nvGrpSpPr>
        <p:grpSpPr>
          <a:xfrm>
            <a:off x="13475648" y="-2515017"/>
            <a:ext cx="9245549" cy="6658191"/>
            <a:chOff x="13475648" y="-2515017"/>
            <a:chExt cx="9245549" cy="6658191"/>
          </a:xfrm>
        </p:grpSpPr>
        <p:grpSp>
          <p:nvGrpSpPr>
            <p:cNvPr id="27" name="그룹 1003">
              <a:extLst>
                <a:ext uri="{FF2B5EF4-FFF2-40B4-BE49-F238E27FC236}">
                  <a16:creationId xmlns:a16="http://schemas.microsoft.com/office/drawing/2014/main" id="{E6F606C5-5404-4677-A93C-4DAC69919A1A}"/>
                </a:ext>
              </a:extLst>
            </p:cNvPr>
            <p:cNvGrpSpPr/>
            <p:nvPr/>
          </p:nvGrpSpPr>
          <p:grpSpPr>
            <a:xfrm>
              <a:off x="15724698" y="-3198408"/>
              <a:ext cx="6192704" cy="7692800"/>
              <a:chOff x="15724698" y="-3198408"/>
              <a:chExt cx="6192704" cy="7692800"/>
            </a:xfrm>
          </p:grpSpPr>
          <p:pic>
            <p:nvPicPr>
              <p:cNvPr id="39" name="Object 8">
                <a:extLst>
                  <a:ext uri="{FF2B5EF4-FFF2-40B4-BE49-F238E27FC236}">
                    <a16:creationId xmlns:a16="http://schemas.microsoft.com/office/drawing/2014/main" id="{CABA3B85-534B-4AED-B293-D7B40CA723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5340000">
                <a:off x="12628346" y="-7044808"/>
                <a:ext cx="12385408" cy="15385600"/>
              </a:xfrm>
              <a:prstGeom prst="rect">
                <a:avLst/>
              </a:prstGeom>
            </p:spPr>
          </p:pic>
          <p:pic>
            <p:nvPicPr>
              <p:cNvPr id="40" name="Object 9">
                <a:extLst>
                  <a:ext uri="{FF2B5EF4-FFF2-40B4-BE49-F238E27FC236}">
                    <a16:creationId xmlns:a16="http://schemas.microsoft.com/office/drawing/2014/main" id="{1A117D14-448A-4332-80DC-76E2ECAB4F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5340000">
                <a:off x="15724698" y="-3198408"/>
                <a:ext cx="6192704" cy="7692800"/>
              </a:xfrm>
              <a:prstGeom prst="rect">
                <a:avLst/>
              </a:prstGeom>
            </p:spPr>
          </p:pic>
        </p:grpSp>
        <p:grpSp>
          <p:nvGrpSpPr>
            <p:cNvPr id="28" name="그룹 1004">
              <a:extLst>
                <a:ext uri="{FF2B5EF4-FFF2-40B4-BE49-F238E27FC236}">
                  <a16:creationId xmlns:a16="http://schemas.microsoft.com/office/drawing/2014/main" id="{10216070-59CF-4D63-A9D3-CBD73C284D48}"/>
                </a:ext>
              </a:extLst>
            </p:cNvPr>
            <p:cNvGrpSpPr/>
            <p:nvPr/>
          </p:nvGrpSpPr>
          <p:grpSpPr>
            <a:xfrm>
              <a:off x="13962383" y="-2410227"/>
              <a:ext cx="6058514" cy="7031984"/>
              <a:chOff x="13962383" y="-2410227"/>
              <a:chExt cx="6058514" cy="7031984"/>
            </a:xfrm>
          </p:grpSpPr>
          <p:pic>
            <p:nvPicPr>
              <p:cNvPr id="29" name="Object 12">
                <a:extLst>
                  <a:ext uri="{FF2B5EF4-FFF2-40B4-BE49-F238E27FC236}">
                    <a16:creationId xmlns:a16="http://schemas.microsoft.com/office/drawing/2014/main" id="{A95380C2-168F-4A97-AF9C-2FF2114B1E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6200000">
                <a:off x="10933126" y="-5926220"/>
                <a:ext cx="12117028" cy="14063969"/>
              </a:xfrm>
              <a:prstGeom prst="rect">
                <a:avLst/>
              </a:prstGeom>
            </p:spPr>
          </p:pic>
          <p:pic>
            <p:nvPicPr>
              <p:cNvPr id="30" name="Object 13">
                <a:extLst>
                  <a:ext uri="{FF2B5EF4-FFF2-40B4-BE49-F238E27FC236}">
                    <a16:creationId xmlns:a16="http://schemas.microsoft.com/office/drawing/2014/main" id="{6DE3B887-52F9-44D4-A00C-E29BDA62DB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6200000">
                <a:off x="13962383" y="-2410227"/>
                <a:ext cx="6058514" cy="7031984"/>
              </a:xfrm>
              <a:prstGeom prst="rect">
                <a:avLst/>
              </a:prstGeom>
            </p:spPr>
          </p:pic>
        </p:grpSp>
      </p:grpSp>
      <p:sp>
        <p:nvSpPr>
          <p:cNvPr id="2" name="Object 2"/>
          <p:cNvSpPr txBox="1"/>
          <p:nvPr/>
        </p:nvSpPr>
        <p:spPr>
          <a:xfrm>
            <a:off x="3461727" y="718841"/>
            <a:ext cx="11362261" cy="127727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7700" kern="0" spc="-400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LG Smart UI Regular" panose="020B0500000101010101" pitchFamily="50" charset="-127"/>
                <a:cs typeface="굴림" pitchFamily="34" charset="0"/>
              </a:rPr>
              <a:t>기대 효과</a:t>
            </a:r>
            <a:endParaRPr lang="en-US" dirty="0">
              <a:ln>
                <a:solidFill>
                  <a:schemeClr val="accent2">
                    <a:lumMod val="60000"/>
                    <a:lumOff val="40000"/>
                    <a:alpha val="0"/>
                  </a:schemeClr>
                </a:solidFill>
              </a:ln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775043" y="2088838"/>
            <a:ext cx="6735630" cy="8002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4600" kern="0" spc="-200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LG Smart UI Regular" panose="020B0500000101010101" pitchFamily="50" charset="-127"/>
                <a:cs typeface="굴림" pitchFamily="34" charset="0"/>
              </a:rPr>
              <a:t>기업</a:t>
            </a:r>
            <a:endParaRPr lang="en-US" dirty="0">
              <a:ln>
                <a:solidFill>
                  <a:schemeClr val="accent2">
                    <a:lumMod val="60000"/>
                    <a:lumOff val="40000"/>
                    <a:alpha val="0"/>
                  </a:schemeClr>
                </a:solidFill>
              </a:ln>
            </a:endParaRPr>
          </a:p>
        </p:txBody>
      </p:sp>
      <p:grpSp>
        <p:nvGrpSpPr>
          <p:cNvPr id="1006" name="그룹 1006"/>
          <p:cNvGrpSpPr/>
          <p:nvPr/>
        </p:nvGrpSpPr>
        <p:grpSpPr>
          <a:xfrm>
            <a:off x="3402772" y="3334991"/>
            <a:ext cx="5043391" cy="5796265"/>
            <a:chOff x="3402772" y="3334991"/>
            <a:chExt cx="5043391" cy="579626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81077" y="669630"/>
              <a:ext cx="10086783" cy="11592531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402772" y="3334991"/>
              <a:ext cx="5043391" cy="579626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521897" y="3646714"/>
            <a:ext cx="2705942" cy="2705942"/>
            <a:chOff x="4571497" y="3482861"/>
            <a:chExt cx="2705942" cy="2705942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571497" y="3482861"/>
              <a:ext cx="2705942" cy="2705942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3044023" y="7152142"/>
            <a:ext cx="5760890" cy="141577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200" kern="0" spc="-100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  <a:cs typeface="굴림" pitchFamily="34" charset="0"/>
              </a:rPr>
              <a:t>모의투자 서비스</a:t>
            </a:r>
            <a:r>
              <a:rPr lang="en-US" sz="2200" kern="0" spc="-100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굴림" pitchFamily="34" charset="0"/>
              </a:rPr>
              <a:t>를 </a:t>
            </a:r>
            <a:r>
              <a:rPr lang="en-US" sz="2200" kern="0" spc="-100" dirty="0" err="1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굴림" pitchFamily="34" charset="0"/>
              </a:rPr>
              <a:t>통해</a:t>
            </a:r>
            <a:r>
              <a:rPr lang="en-US" sz="2200" kern="0" spc="-100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굴림" pitchFamily="34" charset="0"/>
              </a:rPr>
              <a:t> </a:t>
            </a:r>
            <a:r>
              <a:rPr lang="en-US" sz="2200" kern="0" spc="-100" dirty="0" err="1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굴림" pitchFamily="34" charset="0"/>
              </a:rPr>
              <a:t>수집한</a:t>
            </a:r>
            <a:endParaRPr lang="en-US" sz="2200" kern="0" spc="-100" dirty="0">
              <a:ln>
                <a:solidFill>
                  <a:schemeClr val="accent2">
                    <a:lumMod val="60000"/>
                    <a:lumOff val="40000"/>
                    <a:alpha val="0"/>
                  </a:schemeClr>
                </a:solidFill>
              </a:ln>
              <a:solidFill>
                <a:srgbClr val="000000"/>
              </a:solidFill>
              <a:latin typeface="LG Smart UI Regular" panose="020B0500000101010101" pitchFamily="50" charset="-127"/>
              <a:ea typeface="LG Smart UI Regular" panose="020B0500000101010101" pitchFamily="50" charset="-127"/>
              <a:cs typeface="굴림" pitchFamily="34" charset="0"/>
            </a:endParaRPr>
          </a:p>
          <a:p>
            <a:pPr algn="ctr"/>
            <a:r>
              <a:rPr lang="en-US" sz="2200" kern="0" spc="-100" dirty="0" err="1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굴림" pitchFamily="34" charset="0"/>
              </a:rPr>
              <a:t>데이터</a:t>
            </a:r>
            <a:r>
              <a:rPr lang="en-US" sz="2200" kern="0" spc="-100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굴림" pitchFamily="34" charset="0"/>
              </a:rPr>
              <a:t> 중 </a:t>
            </a:r>
            <a:r>
              <a:rPr lang="en-US" sz="2200" kern="0" spc="-100" dirty="0" err="1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굴림" pitchFamily="34" charset="0"/>
              </a:rPr>
              <a:t>높은</a:t>
            </a:r>
            <a:r>
              <a:rPr lang="en-US" sz="2200" kern="0" spc="-100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굴림" pitchFamily="34" charset="0"/>
              </a:rPr>
              <a:t> </a:t>
            </a:r>
            <a:r>
              <a:rPr lang="en-US" sz="2200" kern="0" spc="-100" dirty="0" err="1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굴림" pitchFamily="34" charset="0"/>
              </a:rPr>
              <a:t>수익률을</a:t>
            </a:r>
            <a:r>
              <a:rPr lang="en-US" sz="2200" kern="0" spc="-100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굴림" pitchFamily="34" charset="0"/>
              </a:rPr>
              <a:t> </a:t>
            </a:r>
            <a:r>
              <a:rPr lang="en-US" sz="2200" kern="0" spc="-100" dirty="0" err="1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굴림" pitchFamily="34" charset="0"/>
              </a:rPr>
              <a:t>보이는</a:t>
            </a:r>
            <a:endParaRPr lang="en-US" sz="2200" kern="0" spc="-100" dirty="0">
              <a:ln>
                <a:solidFill>
                  <a:schemeClr val="accent2">
                    <a:lumMod val="60000"/>
                    <a:lumOff val="40000"/>
                    <a:alpha val="0"/>
                  </a:schemeClr>
                </a:solidFill>
              </a:ln>
              <a:solidFill>
                <a:srgbClr val="000000"/>
              </a:solidFill>
              <a:latin typeface="LG Smart UI Regular" panose="020B0500000101010101" pitchFamily="50" charset="-127"/>
              <a:ea typeface="LG Smart UI Regular" panose="020B0500000101010101" pitchFamily="50" charset="-127"/>
              <a:cs typeface="굴림" pitchFamily="34" charset="0"/>
            </a:endParaRPr>
          </a:p>
          <a:p>
            <a:pPr algn="ctr"/>
            <a:r>
              <a:rPr lang="en-US" sz="3200" kern="0" spc="-100" dirty="0" err="1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투자</a:t>
            </a:r>
            <a:r>
              <a:rPr lang="en-US" sz="3200" kern="0" spc="-100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en-US" sz="3200" kern="0" spc="-100" dirty="0" err="1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데이터</a:t>
            </a:r>
            <a:r>
              <a:rPr lang="en-US" sz="2200" kern="0" spc="-100" dirty="0" err="1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굴림" pitchFamily="34" charset="0"/>
              </a:rPr>
              <a:t>를</a:t>
            </a:r>
            <a:r>
              <a:rPr lang="en-US" sz="2200" kern="0" spc="-100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굴림" pitchFamily="34" charset="0"/>
              </a:rPr>
              <a:t> </a:t>
            </a:r>
            <a:r>
              <a:rPr lang="en-US" sz="2200" kern="0" spc="-100" dirty="0" err="1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굴림" pitchFamily="34" charset="0"/>
              </a:rPr>
              <a:t>수집하여</a:t>
            </a:r>
            <a:r>
              <a:rPr lang="en-US" sz="2200" kern="0" spc="-100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굴림" pitchFamily="34" charset="0"/>
              </a:rPr>
              <a:t> </a:t>
            </a:r>
            <a:r>
              <a:rPr lang="en-US" sz="3200" kern="0" spc="-100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활용</a:t>
            </a:r>
            <a:r>
              <a:rPr lang="en-US" sz="2200" kern="0" spc="-100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굴림" pitchFamily="34" charset="0"/>
              </a:rPr>
              <a:t> 가능</a:t>
            </a:r>
            <a:endParaRPr lang="en-US" sz="2200" dirty="0">
              <a:ln>
                <a:solidFill>
                  <a:schemeClr val="accent2">
                    <a:lumMod val="60000"/>
                    <a:lumOff val="40000"/>
                    <a:alpha val="0"/>
                  </a:schemeClr>
                </a:solidFill>
              </a:ln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pic>
        <p:nvPicPr>
          <p:cNvPr id="31" name="Object 3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951439" y="3334991"/>
            <a:ext cx="5043391" cy="5796265"/>
          </a:xfrm>
          <a:prstGeom prst="rect">
            <a:avLst/>
          </a:prstGeom>
        </p:spPr>
      </p:pic>
      <p:sp>
        <p:nvSpPr>
          <p:cNvPr id="33" name="Object 33"/>
          <p:cNvSpPr txBox="1"/>
          <p:nvPr/>
        </p:nvSpPr>
        <p:spPr>
          <a:xfrm>
            <a:off x="9589111" y="7152142"/>
            <a:ext cx="5760890" cy="141577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200" kern="0" spc="-100" dirty="0" err="1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사용자</a:t>
            </a:r>
            <a:r>
              <a:rPr lang="en-US" sz="2200" kern="0" spc="-100" dirty="0" err="1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굴림" pitchFamily="34" charset="0"/>
              </a:rPr>
              <a:t>를</a:t>
            </a:r>
            <a:r>
              <a:rPr lang="en-US" sz="2200" kern="0" spc="-100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굴림" pitchFamily="34" charset="0"/>
              </a:rPr>
              <a:t> 광고나 </a:t>
            </a:r>
          </a:p>
          <a:p>
            <a:pPr algn="ctr"/>
            <a:r>
              <a:rPr lang="en-US" sz="2200" kern="0" spc="-100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굴림" pitchFamily="34" charset="0"/>
              </a:rPr>
              <a:t>추천을 통해 실제 </a:t>
            </a:r>
            <a:r>
              <a:rPr lang="en-US" sz="2200" kern="0" spc="-100" dirty="0" err="1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굴림" pitchFamily="34" charset="0"/>
              </a:rPr>
              <a:t>증권사에</a:t>
            </a:r>
            <a:endParaRPr lang="en-US" sz="2200" kern="0" spc="-100" dirty="0">
              <a:ln>
                <a:solidFill>
                  <a:schemeClr val="accent2">
                    <a:lumMod val="60000"/>
                    <a:lumOff val="40000"/>
                    <a:alpha val="0"/>
                  </a:schemeClr>
                </a:solidFill>
              </a:ln>
              <a:solidFill>
                <a:srgbClr val="000000"/>
              </a:solidFill>
              <a:latin typeface="LG Smart UI Regular" panose="020B0500000101010101" pitchFamily="50" charset="-127"/>
              <a:ea typeface="LG Smart UI Regular" panose="020B0500000101010101" pitchFamily="50" charset="-127"/>
              <a:cs typeface="굴림" pitchFamily="34" charset="0"/>
            </a:endParaRPr>
          </a:p>
          <a:p>
            <a:pPr algn="ctr"/>
            <a:r>
              <a:rPr lang="en-US" sz="3200" kern="0" spc="-100" dirty="0" err="1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연결</a:t>
            </a:r>
            <a:r>
              <a:rPr lang="en-US" sz="2200" kern="0" spc="-100" dirty="0" err="1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굴림" pitchFamily="34" charset="0"/>
              </a:rPr>
              <a:t>시켜주는</a:t>
            </a:r>
            <a:r>
              <a:rPr lang="en-US" sz="2200" kern="0" spc="-100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굴림" pitchFamily="34" charset="0"/>
              </a:rPr>
              <a:t> </a:t>
            </a:r>
            <a:r>
              <a:rPr lang="en-US" sz="3200" kern="0" spc="-100" dirty="0" err="1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마케팅</a:t>
            </a:r>
            <a:r>
              <a:rPr lang="en-US" sz="2200" kern="0" spc="-100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</a:t>
            </a:r>
            <a:r>
              <a:rPr lang="en-US" sz="2200" kern="0" spc="-100" dirty="0" err="1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가능</a:t>
            </a:r>
            <a:endParaRPr lang="en-US" sz="2200" kern="0" spc="-100" dirty="0">
              <a:ln>
                <a:solidFill>
                  <a:schemeClr val="accent2">
                    <a:lumMod val="60000"/>
                    <a:lumOff val="40000"/>
                    <a:alpha val="0"/>
                  </a:schemeClr>
                </a:solidFill>
              </a:ln>
              <a:solidFill>
                <a:srgbClr val="000000"/>
              </a:solidFill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grpSp>
        <p:nvGrpSpPr>
          <p:cNvPr id="1010" name="그룹 1010"/>
          <p:cNvGrpSpPr/>
          <p:nvPr/>
        </p:nvGrpSpPr>
        <p:grpSpPr>
          <a:xfrm>
            <a:off x="11237154" y="3631797"/>
            <a:ext cx="2464802" cy="2362102"/>
            <a:chOff x="11237154" y="3631797"/>
            <a:chExt cx="2464802" cy="2362102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237154" y="3631797"/>
              <a:ext cx="2464802" cy="2362102"/>
            </a:xfrm>
            <a:prstGeom prst="rect">
              <a:avLst/>
            </a:prstGeom>
          </p:spPr>
        </p:pic>
      </p:grpSp>
      <p:sp>
        <p:nvSpPr>
          <p:cNvPr id="32" name="Object 3">
            <a:extLst>
              <a:ext uri="{FF2B5EF4-FFF2-40B4-BE49-F238E27FC236}">
                <a16:creationId xmlns:a16="http://schemas.microsoft.com/office/drawing/2014/main" id="{1C525B29-32CC-4ADD-9D68-5A2D3A71650F}"/>
              </a:ext>
            </a:extLst>
          </p:cNvPr>
          <p:cNvSpPr txBox="1"/>
          <p:nvPr/>
        </p:nvSpPr>
        <p:spPr>
          <a:xfrm>
            <a:off x="1315157" y="837196"/>
            <a:ext cx="6832545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3200" kern="0" spc="-400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굴림" pitchFamily="34" charset="0"/>
              </a:rPr>
              <a:t>기대 효과</a:t>
            </a:r>
            <a:endParaRPr lang="en-US" sz="3600" dirty="0">
              <a:ln>
                <a:solidFill>
                  <a:schemeClr val="accent2">
                    <a:lumMod val="60000"/>
                    <a:lumOff val="40000"/>
                    <a:alpha val="0"/>
                  </a:schemeClr>
                </a:solidFill>
              </a:ln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pic>
        <p:nvPicPr>
          <p:cNvPr id="34" name="그림 9">
            <a:extLst>
              <a:ext uri="{FF2B5EF4-FFF2-40B4-BE49-F238E27FC236}">
                <a16:creationId xmlns:a16="http://schemas.microsoft.com/office/drawing/2014/main" id="{68074092-86BA-4F04-927B-CBF7CCBE6AE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8623" y="808567"/>
            <a:ext cx="626534" cy="612423"/>
          </a:xfrm>
          <a:prstGeom prst="rect">
            <a:avLst/>
          </a:prstGeom>
        </p:spPr>
      </p:pic>
      <p:sp>
        <p:nvSpPr>
          <p:cNvPr id="36" name="Object 2">
            <a:extLst>
              <a:ext uri="{FF2B5EF4-FFF2-40B4-BE49-F238E27FC236}">
                <a16:creationId xmlns:a16="http://schemas.microsoft.com/office/drawing/2014/main" id="{E6F3DD4D-8B84-4844-8718-10265424C04A}"/>
              </a:ext>
            </a:extLst>
          </p:cNvPr>
          <p:cNvSpPr txBox="1"/>
          <p:nvPr/>
        </p:nvSpPr>
        <p:spPr>
          <a:xfrm>
            <a:off x="3177952" y="673977"/>
            <a:ext cx="11777429" cy="132343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8000" kern="0" spc="-400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gradFill>
                  <a:gsLst>
                    <a:gs pos="0">
                      <a:srgbClr val="3B8ECE"/>
                    </a:gs>
                    <a:gs pos="72000">
                      <a:srgbClr val="08D68E"/>
                    </a:gs>
                    <a:gs pos="100000">
                      <a:srgbClr val="08D68E"/>
                    </a:gs>
                  </a:gsLst>
                  <a:lin ang="8100000" scaled="0"/>
                </a:gradFill>
                <a:latin typeface="LG Smart UI Bold" panose="020B0800000101010101" pitchFamily="50" charset="-127"/>
                <a:ea typeface="LG Smart UI Bold" panose="020B0800000101010101" pitchFamily="50" charset="-127"/>
                <a:cs typeface="굴림" pitchFamily="34" charset="0"/>
              </a:rPr>
              <a:t>기대 효과</a:t>
            </a:r>
            <a:endParaRPr lang="en-US" dirty="0">
              <a:ln>
                <a:solidFill>
                  <a:schemeClr val="accent2">
                    <a:lumMod val="60000"/>
                    <a:lumOff val="40000"/>
                    <a:alpha val="0"/>
                  </a:schemeClr>
                </a:solidFill>
              </a:ln>
              <a:gradFill>
                <a:gsLst>
                  <a:gs pos="0">
                    <a:srgbClr val="3B8ECE"/>
                  </a:gs>
                  <a:gs pos="72000">
                    <a:srgbClr val="08D68E"/>
                  </a:gs>
                  <a:gs pos="100000">
                    <a:srgbClr val="08D68E"/>
                  </a:gs>
                </a:gsLst>
                <a:lin ang="8100000" scaled="0"/>
              </a:gradFill>
              <a:latin typeface="LG Smart UI Bold" panose="020B0800000101010101" pitchFamily="50" charset="-127"/>
              <a:ea typeface="LG Smart UI Bold" panose="020B0800000101010101" pitchFamily="50" charset="-127"/>
              <a:cs typeface="Calibri"/>
            </a:endParaRPr>
          </a:p>
        </p:txBody>
      </p:sp>
      <p:sp>
        <p:nvSpPr>
          <p:cNvPr id="37" name="Object 2">
            <a:extLst>
              <a:ext uri="{FF2B5EF4-FFF2-40B4-BE49-F238E27FC236}">
                <a16:creationId xmlns:a16="http://schemas.microsoft.com/office/drawing/2014/main" id="{B6D2574A-9C6F-4AD2-8C8A-C790A3A123B9}"/>
              </a:ext>
            </a:extLst>
          </p:cNvPr>
          <p:cNvSpPr txBox="1"/>
          <p:nvPr/>
        </p:nvSpPr>
        <p:spPr>
          <a:xfrm>
            <a:off x="3177952" y="2218695"/>
            <a:ext cx="11777429" cy="7694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4400" kern="0" spc="-400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gradFill>
                  <a:gsLst>
                    <a:gs pos="0">
                      <a:srgbClr val="3B8ECE"/>
                    </a:gs>
                    <a:gs pos="72000">
                      <a:srgbClr val="08D68E"/>
                    </a:gs>
                    <a:gs pos="100000">
                      <a:srgbClr val="08D68E"/>
                    </a:gs>
                  </a:gsLst>
                  <a:lin ang="8100000" scaled="0"/>
                </a:gradFill>
                <a:latin typeface="LG Smart UI Bold" panose="020B0800000101010101" pitchFamily="50" charset="-127"/>
                <a:ea typeface="LG Smart UI Bold" panose="020B0800000101010101" pitchFamily="50" charset="-127"/>
                <a:cs typeface="굴림" pitchFamily="34" charset="0"/>
              </a:rPr>
              <a:t>기업</a:t>
            </a:r>
            <a:endParaRPr lang="en-US" sz="1000" dirty="0">
              <a:ln>
                <a:solidFill>
                  <a:schemeClr val="accent2">
                    <a:lumMod val="60000"/>
                    <a:lumOff val="40000"/>
                    <a:alpha val="0"/>
                  </a:schemeClr>
                </a:solidFill>
              </a:ln>
              <a:gradFill>
                <a:gsLst>
                  <a:gs pos="0">
                    <a:srgbClr val="3B8ECE"/>
                  </a:gs>
                  <a:gs pos="72000">
                    <a:srgbClr val="08D68E"/>
                  </a:gs>
                  <a:gs pos="100000">
                    <a:srgbClr val="08D68E"/>
                  </a:gs>
                </a:gsLst>
                <a:lin ang="8100000" scaled="0"/>
              </a:gradFill>
              <a:latin typeface="LG Smart UI Bold" panose="020B0800000101010101" pitchFamily="50" charset="-127"/>
              <a:ea typeface="LG Smart UI Bold" panose="020B0800000101010101" pitchFamily="50" charset="-127"/>
              <a:cs typeface="Calibri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929A015C-E02A-4239-A388-EBFBF70CBD46}"/>
              </a:ext>
            </a:extLst>
          </p:cNvPr>
          <p:cNvCxnSpPr>
            <a:cxnSpLocks/>
          </p:cNvCxnSpPr>
          <p:nvPr/>
        </p:nvCxnSpPr>
        <p:spPr>
          <a:xfrm>
            <a:off x="1156658" y="6641743"/>
            <a:ext cx="15979558" cy="0"/>
          </a:xfrm>
          <a:prstGeom prst="line">
            <a:avLst/>
          </a:prstGeom>
          <a:ln w="571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44B33224-CAC2-49D0-B7A3-90D52D9222AC}"/>
              </a:ext>
            </a:extLst>
          </p:cNvPr>
          <p:cNvSpPr txBox="1"/>
          <p:nvPr/>
        </p:nvSpPr>
        <p:spPr>
          <a:xfrm>
            <a:off x="17838838" y="9916439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solidFill>
                  <a:schemeClr val="bg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35</a:t>
            </a:r>
            <a:endParaRPr lang="ko-KR" altLang="en-US" dirty="0">
              <a:solidFill>
                <a:schemeClr val="bg1"/>
              </a:solidFill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그룹 1001">
            <a:extLst>
              <a:ext uri="{FF2B5EF4-FFF2-40B4-BE49-F238E27FC236}">
                <a16:creationId xmlns:a16="http://schemas.microsoft.com/office/drawing/2014/main" id="{7719688F-2EE6-4769-B471-F5E925E5967F}"/>
              </a:ext>
            </a:extLst>
          </p:cNvPr>
          <p:cNvGrpSpPr/>
          <p:nvPr/>
        </p:nvGrpSpPr>
        <p:grpSpPr>
          <a:xfrm>
            <a:off x="-1788719" y="6998309"/>
            <a:ext cx="6817816" cy="8469337"/>
            <a:chOff x="-1788719" y="6998309"/>
            <a:chExt cx="6817816" cy="8469337"/>
          </a:xfrm>
        </p:grpSpPr>
        <p:pic>
          <p:nvPicPr>
            <p:cNvPr id="35" name="Object 3">
              <a:extLst>
                <a:ext uri="{FF2B5EF4-FFF2-40B4-BE49-F238E27FC236}">
                  <a16:creationId xmlns:a16="http://schemas.microsoft.com/office/drawing/2014/main" id="{35111BCD-DBA7-4341-84AA-3486353DB4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340000">
              <a:off x="-5197627" y="2763640"/>
              <a:ext cx="13635633" cy="16938674"/>
            </a:xfrm>
            <a:prstGeom prst="rect">
              <a:avLst/>
            </a:prstGeom>
          </p:spPr>
        </p:pic>
        <p:pic>
          <p:nvPicPr>
            <p:cNvPr id="36" name="Object 4">
              <a:extLst>
                <a:ext uri="{FF2B5EF4-FFF2-40B4-BE49-F238E27FC236}">
                  <a16:creationId xmlns:a16="http://schemas.microsoft.com/office/drawing/2014/main" id="{68E4ED7E-6936-4B20-8DCC-F7B96B0A4AB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340000">
              <a:off x="-1788719" y="6998309"/>
              <a:ext cx="6817816" cy="8469337"/>
            </a:xfrm>
            <a:prstGeom prst="rect">
              <a:avLst/>
            </a:prstGeom>
          </p:spPr>
        </p:pic>
      </p:grpSp>
      <p:grpSp>
        <p:nvGrpSpPr>
          <p:cNvPr id="38" name="그룹 1002">
            <a:extLst>
              <a:ext uri="{FF2B5EF4-FFF2-40B4-BE49-F238E27FC236}">
                <a16:creationId xmlns:a16="http://schemas.microsoft.com/office/drawing/2014/main" id="{6E535D17-AB01-4A01-AFE5-B51AB99F67C7}"/>
              </a:ext>
            </a:extLst>
          </p:cNvPr>
          <p:cNvGrpSpPr/>
          <p:nvPr/>
        </p:nvGrpSpPr>
        <p:grpSpPr>
          <a:xfrm>
            <a:off x="13475648" y="-2515017"/>
            <a:ext cx="9245549" cy="6658191"/>
            <a:chOff x="13475648" y="-2515017"/>
            <a:chExt cx="9245549" cy="6658191"/>
          </a:xfrm>
        </p:grpSpPr>
        <p:grpSp>
          <p:nvGrpSpPr>
            <p:cNvPr id="40" name="그룹 1003">
              <a:extLst>
                <a:ext uri="{FF2B5EF4-FFF2-40B4-BE49-F238E27FC236}">
                  <a16:creationId xmlns:a16="http://schemas.microsoft.com/office/drawing/2014/main" id="{5953A45A-5B6B-405C-812E-FD8F26CD5FD0}"/>
                </a:ext>
              </a:extLst>
            </p:cNvPr>
            <p:cNvGrpSpPr/>
            <p:nvPr/>
          </p:nvGrpSpPr>
          <p:grpSpPr>
            <a:xfrm>
              <a:off x="15724698" y="-3198408"/>
              <a:ext cx="6192704" cy="7692800"/>
              <a:chOff x="15724698" y="-3198408"/>
              <a:chExt cx="6192704" cy="7692800"/>
            </a:xfrm>
          </p:grpSpPr>
          <p:pic>
            <p:nvPicPr>
              <p:cNvPr id="44" name="Object 8">
                <a:extLst>
                  <a:ext uri="{FF2B5EF4-FFF2-40B4-BE49-F238E27FC236}">
                    <a16:creationId xmlns:a16="http://schemas.microsoft.com/office/drawing/2014/main" id="{0E0DA400-9C9F-48F3-A3BB-D2A72ABF69F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5340000">
                <a:off x="12628346" y="-7044808"/>
                <a:ext cx="12385408" cy="15385600"/>
              </a:xfrm>
              <a:prstGeom prst="rect">
                <a:avLst/>
              </a:prstGeom>
            </p:spPr>
          </p:pic>
          <p:pic>
            <p:nvPicPr>
              <p:cNvPr id="45" name="Object 9">
                <a:extLst>
                  <a:ext uri="{FF2B5EF4-FFF2-40B4-BE49-F238E27FC236}">
                    <a16:creationId xmlns:a16="http://schemas.microsoft.com/office/drawing/2014/main" id="{4AA3E603-2A90-4937-9EFD-2DA60214386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5340000">
                <a:off x="15724698" y="-3198408"/>
                <a:ext cx="6192704" cy="7692800"/>
              </a:xfrm>
              <a:prstGeom prst="rect">
                <a:avLst/>
              </a:prstGeom>
            </p:spPr>
          </p:pic>
        </p:grpSp>
        <p:grpSp>
          <p:nvGrpSpPr>
            <p:cNvPr id="41" name="그룹 1004">
              <a:extLst>
                <a:ext uri="{FF2B5EF4-FFF2-40B4-BE49-F238E27FC236}">
                  <a16:creationId xmlns:a16="http://schemas.microsoft.com/office/drawing/2014/main" id="{332BBFC7-1E30-4897-852E-202641DBF890}"/>
                </a:ext>
              </a:extLst>
            </p:cNvPr>
            <p:cNvGrpSpPr/>
            <p:nvPr/>
          </p:nvGrpSpPr>
          <p:grpSpPr>
            <a:xfrm>
              <a:off x="13962383" y="-2410227"/>
              <a:ext cx="6058514" cy="7031984"/>
              <a:chOff x="13962383" y="-2410227"/>
              <a:chExt cx="6058514" cy="7031984"/>
            </a:xfrm>
          </p:grpSpPr>
          <p:pic>
            <p:nvPicPr>
              <p:cNvPr id="42" name="Object 12">
                <a:extLst>
                  <a:ext uri="{FF2B5EF4-FFF2-40B4-BE49-F238E27FC236}">
                    <a16:creationId xmlns:a16="http://schemas.microsoft.com/office/drawing/2014/main" id="{702617D1-26AC-40F2-BDEF-C0B9B36AAD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6200000">
                <a:off x="10933126" y="-5926220"/>
                <a:ext cx="12117028" cy="14063969"/>
              </a:xfrm>
              <a:prstGeom prst="rect">
                <a:avLst/>
              </a:prstGeom>
            </p:spPr>
          </p:pic>
          <p:pic>
            <p:nvPicPr>
              <p:cNvPr id="43" name="Object 13">
                <a:extLst>
                  <a:ext uri="{FF2B5EF4-FFF2-40B4-BE49-F238E27FC236}">
                    <a16:creationId xmlns:a16="http://schemas.microsoft.com/office/drawing/2014/main" id="{839FCA77-4147-4898-B248-700F2A36703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6200000">
                <a:off x="13962383" y="-2410227"/>
                <a:ext cx="6058514" cy="7031984"/>
              </a:xfrm>
              <a:prstGeom prst="rect">
                <a:avLst/>
              </a:prstGeom>
            </p:spPr>
          </p:pic>
        </p:grpSp>
      </p:grpSp>
      <p:pic>
        <p:nvPicPr>
          <p:cNvPr id="4" name="Object 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75706" y="3118098"/>
            <a:ext cx="7889903" cy="296441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3461118" y="3751235"/>
            <a:ext cx="4490967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200" kern="0" spc="-100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  <a:cs typeface="굴림" pitchFamily="34" charset="0"/>
              </a:rPr>
              <a:t>1. 포인트 기능</a:t>
            </a:r>
            <a:endParaRPr lang="en-US" sz="3200" dirty="0">
              <a:ln>
                <a:solidFill>
                  <a:schemeClr val="accent2">
                    <a:lumMod val="60000"/>
                    <a:lumOff val="40000"/>
                    <a:alpha val="0"/>
                  </a:schemeClr>
                </a:solidFill>
              </a:ln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456610" y="4333769"/>
            <a:ext cx="7231509" cy="11079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200" kern="0" spc="-100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굴림" pitchFamily="34" charset="0"/>
              </a:rPr>
              <a:t>투자 성과에 따라 수익률의 일부를 </a:t>
            </a:r>
          </a:p>
          <a:p>
            <a:r>
              <a:rPr lang="en-US" sz="2200" kern="0" spc="-100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굴림" pitchFamily="34" charset="0"/>
              </a:rPr>
              <a:t>실제 포인트처럼 사용하게 하여 </a:t>
            </a:r>
          </a:p>
          <a:p>
            <a:r>
              <a:rPr lang="en-US" sz="2200" kern="0" spc="-100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굴림" pitchFamily="34" charset="0"/>
              </a:rPr>
              <a:t>재미를 유도</a:t>
            </a:r>
            <a:endParaRPr lang="en-US" sz="2200" dirty="0">
              <a:ln>
                <a:solidFill>
                  <a:schemeClr val="accent2">
                    <a:lumMod val="60000"/>
                    <a:lumOff val="40000"/>
                    <a:alpha val="0"/>
                  </a:schemeClr>
                </a:solidFill>
              </a:ln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1290788" y="3567523"/>
            <a:ext cx="2141758" cy="2141758"/>
            <a:chOff x="1290788" y="3567523"/>
            <a:chExt cx="2141758" cy="214175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90788" y="3567523"/>
              <a:ext cx="2141758" cy="2141758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289637" y="6268474"/>
            <a:ext cx="7889903" cy="2964419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12137871" y="6967961"/>
            <a:ext cx="4490967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200" kern="0" spc="-100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  <a:cs typeface="굴림" pitchFamily="34" charset="0"/>
              </a:rPr>
              <a:t>4. 종목 수 증가</a:t>
            </a:r>
            <a:endParaRPr lang="en-US" sz="3200" dirty="0">
              <a:ln>
                <a:solidFill>
                  <a:schemeClr val="accent2">
                    <a:lumMod val="60000"/>
                    <a:lumOff val="40000"/>
                    <a:alpha val="0"/>
                  </a:schemeClr>
                </a:solidFill>
              </a:ln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2147395" y="7548085"/>
            <a:ext cx="7231509" cy="7694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200" kern="0" spc="-100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굴림" pitchFamily="34" charset="0"/>
              </a:rPr>
              <a:t>기존에 제공하는 종목을 증가해 </a:t>
            </a:r>
          </a:p>
          <a:p>
            <a:r>
              <a:rPr lang="en-US" sz="2200" kern="0" spc="-100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굴림" pitchFamily="34" charset="0"/>
              </a:rPr>
              <a:t>더 다양한 종목 예측 </a:t>
            </a:r>
            <a:endParaRPr lang="en-US" sz="2200" dirty="0">
              <a:ln>
                <a:solidFill>
                  <a:schemeClr val="accent2">
                    <a:lumMod val="60000"/>
                    <a:lumOff val="40000"/>
                    <a:alpha val="0"/>
                  </a:schemeClr>
                </a:solidFill>
              </a:ln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pic>
        <p:nvPicPr>
          <p:cNvPr id="19" name="Object 1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75706" y="6268474"/>
            <a:ext cx="7889903" cy="2964419"/>
          </a:xfrm>
          <a:prstGeom prst="rect">
            <a:avLst/>
          </a:prstGeom>
        </p:spPr>
      </p:pic>
      <p:sp>
        <p:nvSpPr>
          <p:cNvPr id="21" name="Object 21"/>
          <p:cNvSpPr txBox="1"/>
          <p:nvPr/>
        </p:nvSpPr>
        <p:spPr>
          <a:xfrm>
            <a:off x="3489686" y="6833411"/>
            <a:ext cx="6921657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200" kern="0" spc="-100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  <a:cs typeface="굴림" pitchFamily="34" charset="0"/>
              </a:rPr>
              <a:t>3. AI 수익률 그래프 다양성</a:t>
            </a:r>
            <a:endParaRPr lang="en-US" sz="3200" dirty="0">
              <a:ln>
                <a:solidFill>
                  <a:schemeClr val="accent2">
                    <a:lumMod val="60000"/>
                    <a:lumOff val="40000"/>
                    <a:alpha val="0"/>
                  </a:schemeClr>
                </a:solidFill>
              </a:ln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456610" y="7406429"/>
            <a:ext cx="7231509" cy="11079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200" kern="0" spc="-100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굴림" pitchFamily="34" charset="0"/>
              </a:rPr>
              <a:t>현재 제공하는 코스피 대비 수익률 </a:t>
            </a:r>
          </a:p>
          <a:p>
            <a:r>
              <a:rPr lang="en-US" sz="2200" kern="0" spc="-100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굴림" pitchFamily="34" charset="0"/>
              </a:rPr>
              <a:t>그래프 뿐만 아니라 각 종목 별 </a:t>
            </a:r>
          </a:p>
          <a:p>
            <a:r>
              <a:rPr lang="en-US" sz="2200" kern="0" spc="-100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굴림" pitchFamily="34" charset="0"/>
              </a:rPr>
              <a:t>수익률 그래프 제공</a:t>
            </a:r>
            <a:endParaRPr lang="en-US" sz="2200" dirty="0">
              <a:ln>
                <a:solidFill>
                  <a:schemeClr val="accent2">
                    <a:lumMod val="60000"/>
                    <a:lumOff val="40000"/>
                    <a:alpha val="0"/>
                  </a:schemeClr>
                </a:solidFill>
              </a:ln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grpSp>
        <p:nvGrpSpPr>
          <p:cNvPr id="1005" name="그룹 1005"/>
          <p:cNvGrpSpPr/>
          <p:nvPr/>
        </p:nvGrpSpPr>
        <p:grpSpPr>
          <a:xfrm>
            <a:off x="1316381" y="6545447"/>
            <a:ext cx="2144737" cy="2364158"/>
            <a:chOff x="1316381" y="6545447"/>
            <a:chExt cx="2144737" cy="2364158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16381" y="6545447"/>
              <a:ext cx="2144737" cy="2364158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241516" y="3118098"/>
            <a:ext cx="7889903" cy="2964419"/>
          </a:xfrm>
          <a:prstGeom prst="rect">
            <a:avLst/>
          </a:prstGeom>
        </p:spPr>
      </p:pic>
      <p:sp>
        <p:nvSpPr>
          <p:cNvPr id="30" name="Object 30"/>
          <p:cNvSpPr txBox="1"/>
          <p:nvPr/>
        </p:nvSpPr>
        <p:spPr>
          <a:xfrm>
            <a:off x="12018473" y="3885009"/>
            <a:ext cx="4490967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200" kern="0" spc="-100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  <a:cs typeface="굴림" pitchFamily="34" charset="0"/>
              </a:rPr>
              <a:t>2. 투자 성향 분석</a:t>
            </a:r>
            <a:endParaRPr lang="en-US" sz="3200" dirty="0">
              <a:ln>
                <a:solidFill>
                  <a:schemeClr val="accent2">
                    <a:lumMod val="60000"/>
                    <a:lumOff val="40000"/>
                    <a:alpha val="0"/>
                  </a:schemeClr>
                </a:solidFill>
              </a:ln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1980339" y="4484181"/>
            <a:ext cx="7865396" cy="7694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200" kern="0" spc="-100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굴림" pitchFamily="34" charset="0"/>
              </a:rPr>
              <a:t>사용자의 투자 성향에 따른 </a:t>
            </a:r>
          </a:p>
          <a:p>
            <a:r>
              <a:rPr lang="en-US" sz="2200" kern="0" spc="-100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굴림" pitchFamily="34" charset="0"/>
              </a:rPr>
              <a:t>주가 예측 AI를 제공하여 만족도 증가</a:t>
            </a:r>
            <a:endParaRPr lang="en-US" sz="2200" dirty="0">
              <a:ln>
                <a:solidFill>
                  <a:schemeClr val="accent2">
                    <a:lumMod val="60000"/>
                    <a:lumOff val="40000"/>
                    <a:alpha val="0"/>
                  </a:schemeClr>
                </a:solidFill>
              </a:ln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grpSp>
        <p:nvGrpSpPr>
          <p:cNvPr id="1008" name="그룹 1008"/>
          <p:cNvGrpSpPr/>
          <p:nvPr/>
        </p:nvGrpSpPr>
        <p:grpSpPr>
          <a:xfrm>
            <a:off x="8095658" y="5035317"/>
            <a:ext cx="2094399" cy="2094399"/>
            <a:chOff x="8095658" y="5035317"/>
            <a:chExt cx="2094399" cy="2094399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095658" y="5035317"/>
              <a:ext cx="2094399" cy="2094399"/>
            </a:xfrm>
            <a:prstGeom prst="rect">
              <a:avLst/>
            </a:prstGeom>
          </p:spPr>
        </p:pic>
      </p:grpSp>
      <p:sp>
        <p:nvSpPr>
          <p:cNvPr id="39" name="Object 39"/>
          <p:cNvSpPr txBox="1"/>
          <p:nvPr/>
        </p:nvSpPr>
        <p:spPr>
          <a:xfrm>
            <a:off x="3461728" y="1339143"/>
            <a:ext cx="11362261" cy="127727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7700" kern="0" spc="-400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LG Smart UI Regular" panose="020B0500000101010101" pitchFamily="50" charset="-127"/>
                <a:cs typeface="굴림" pitchFamily="34" charset="0"/>
              </a:rPr>
              <a:t>향후 추진과제</a:t>
            </a:r>
            <a:endParaRPr lang="en-US" dirty="0">
              <a:ln>
                <a:solidFill>
                  <a:schemeClr val="accent2">
                    <a:lumMod val="60000"/>
                    <a:lumOff val="40000"/>
                    <a:alpha val="0"/>
                  </a:schemeClr>
                </a:solidFill>
              </a:ln>
            </a:endParaRPr>
          </a:p>
        </p:txBody>
      </p:sp>
      <p:grpSp>
        <p:nvGrpSpPr>
          <p:cNvPr id="1012" name="그룹 1012"/>
          <p:cNvGrpSpPr/>
          <p:nvPr/>
        </p:nvGrpSpPr>
        <p:grpSpPr>
          <a:xfrm>
            <a:off x="8427004" y="5376187"/>
            <a:ext cx="1441237" cy="1441237"/>
            <a:chOff x="8427004" y="5376187"/>
            <a:chExt cx="1441237" cy="1441237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427004" y="5376187"/>
              <a:ext cx="1441237" cy="1441237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9854849" y="3640399"/>
            <a:ext cx="1879338" cy="1879338"/>
            <a:chOff x="9671750" y="3545149"/>
            <a:chExt cx="1879338" cy="1879338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671750" y="3545149"/>
              <a:ext cx="1879338" cy="1879338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0171007" y="6890616"/>
            <a:ext cx="1695066" cy="1567731"/>
            <a:chOff x="9677976" y="6985866"/>
            <a:chExt cx="1695066" cy="1567731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677976" y="6985866"/>
              <a:ext cx="1695066" cy="1567731"/>
            </a:xfrm>
            <a:prstGeom prst="rect">
              <a:avLst/>
            </a:prstGeom>
          </p:spPr>
        </p:pic>
      </p:grpSp>
      <p:sp>
        <p:nvSpPr>
          <p:cNvPr id="48" name="Object 3">
            <a:extLst>
              <a:ext uri="{FF2B5EF4-FFF2-40B4-BE49-F238E27FC236}">
                <a16:creationId xmlns:a16="http://schemas.microsoft.com/office/drawing/2014/main" id="{D173D7EC-F2B6-4464-8615-B4971288C3D3}"/>
              </a:ext>
            </a:extLst>
          </p:cNvPr>
          <p:cNvSpPr txBox="1"/>
          <p:nvPr/>
        </p:nvSpPr>
        <p:spPr>
          <a:xfrm>
            <a:off x="1315157" y="837196"/>
            <a:ext cx="6832545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3200" kern="0" spc="-400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굴림" pitchFamily="34" charset="0"/>
              </a:rPr>
              <a:t>기대 효과</a:t>
            </a:r>
            <a:endParaRPr lang="en-US" sz="3600" dirty="0">
              <a:ln>
                <a:solidFill>
                  <a:schemeClr val="accent2">
                    <a:lumMod val="60000"/>
                    <a:lumOff val="40000"/>
                    <a:alpha val="0"/>
                  </a:schemeClr>
                </a:solidFill>
              </a:ln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pic>
        <p:nvPicPr>
          <p:cNvPr id="49" name="그림 9">
            <a:extLst>
              <a:ext uri="{FF2B5EF4-FFF2-40B4-BE49-F238E27FC236}">
                <a16:creationId xmlns:a16="http://schemas.microsoft.com/office/drawing/2014/main" id="{1DD5A5EF-CBCC-4499-A35A-F6463CAF53F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88623" y="808567"/>
            <a:ext cx="626534" cy="612423"/>
          </a:xfrm>
          <a:prstGeom prst="rect">
            <a:avLst/>
          </a:prstGeom>
        </p:spPr>
      </p:pic>
      <p:sp>
        <p:nvSpPr>
          <p:cNvPr id="50" name="Object 2">
            <a:extLst>
              <a:ext uri="{FF2B5EF4-FFF2-40B4-BE49-F238E27FC236}">
                <a16:creationId xmlns:a16="http://schemas.microsoft.com/office/drawing/2014/main" id="{099250F3-51C7-4AA2-8321-47A91076C33D}"/>
              </a:ext>
            </a:extLst>
          </p:cNvPr>
          <p:cNvSpPr txBox="1"/>
          <p:nvPr/>
        </p:nvSpPr>
        <p:spPr>
          <a:xfrm>
            <a:off x="3177952" y="673977"/>
            <a:ext cx="11777429" cy="132343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8000" kern="0" spc="-400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gradFill>
                  <a:gsLst>
                    <a:gs pos="0">
                      <a:srgbClr val="3B8ECE"/>
                    </a:gs>
                    <a:gs pos="72000">
                      <a:srgbClr val="08D68E"/>
                    </a:gs>
                    <a:gs pos="100000">
                      <a:srgbClr val="08D68E"/>
                    </a:gs>
                  </a:gsLst>
                  <a:lin ang="8100000" scaled="0"/>
                </a:gradFill>
                <a:latin typeface="LG Smart UI Bold" panose="020B0800000101010101" pitchFamily="50" charset="-127"/>
                <a:ea typeface="LG Smart UI Bold" panose="020B0800000101010101" pitchFamily="50" charset="-127"/>
                <a:cs typeface="굴림" pitchFamily="34" charset="0"/>
              </a:rPr>
              <a:t>향후 추진 계획</a:t>
            </a:r>
            <a:endParaRPr lang="en-US" dirty="0">
              <a:ln>
                <a:solidFill>
                  <a:schemeClr val="accent2">
                    <a:lumMod val="60000"/>
                    <a:lumOff val="40000"/>
                    <a:alpha val="0"/>
                  </a:schemeClr>
                </a:solidFill>
              </a:ln>
              <a:gradFill>
                <a:gsLst>
                  <a:gs pos="0">
                    <a:srgbClr val="3B8ECE"/>
                  </a:gs>
                  <a:gs pos="72000">
                    <a:srgbClr val="08D68E"/>
                  </a:gs>
                  <a:gs pos="100000">
                    <a:srgbClr val="08D68E"/>
                  </a:gs>
                </a:gsLst>
                <a:lin ang="8100000" scaled="0"/>
              </a:gradFill>
              <a:latin typeface="LG Smart UI Bold" panose="020B0800000101010101" pitchFamily="50" charset="-127"/>
              <a:ea typeface="LG Smart UI Bold" panose="020B0800000101010101" pitchFamily="50" charset="-127"/>
              <a:cs typeface="Calibri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9D9B8A7-568E-43D6-8964-13BA9F99D502}"/>
              </a:ext>
            </a:extLst>
          </p:cNvPr>
          <p:cNvSpPr txBox="1"/>
          <p:nvPr/>
        </p:nvSpPr>
        <p:spPr>
          <a:xfrm>
            <a:off x="17829220" y="9916439"/>
            <a:ext cx="458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solidFill>
                  <a:schemeClr val="bg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36</a:t>
            </a:r>
            <a:endParaRPr lang="ko-KR" altLang="en-US" dirty="0">
              <a:solidFill>
                <a:schemeClr val="bg1"/>
              </a:solidFill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-631070" y="4122343"/>
            <a:ext cx="14965294" cy="172354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0600" b="1" kern="0" spc="-300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BM DoHyeon" pitchFamily="34" charset="0"/>
                <a:cs typeface="BM DoHyeon" pitchFamily="34" charset="0"/>
              </a:rPr>
              <a:t>감사합니다</a:t>
            </a:r>
            <a:endParaRPr lang="en-US" dirty="0">
              <a:ln>
                <a:solidFill>
                  <a:schemeClr val="accent2">
                    <a:lumMod val="60000"/>
                    <a:lumOff val="40000"/>
                    <a:alpha val="0"/>
                  </a:schemeClr>
                </a:solidFill>
              </a:ln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-4667707" y="-3618084"/>
            <a:ext cx="9875013" cy="12267097"/>
            <a:chOff x="-4667707" y="-3618084"/>
            <a:chExt cx="9875013" cy="1226709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340000">
              <a:off x="-9605214" y="-9751633"/>
              <a:ext cx="19750027" cy="24534195"/>
            </a:xfrm>
            <a:prstGeom prst="rect">
              <a:avLst/>
            </a:prstGeom>
          </p:spPr>
        </p:pic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340000">
              <a:off x="-4667707" y="-3618084"/>
              <a:ext cx="9875013" cy="1226709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443627" y="2067861"/>
            <a:ext cx="10568906" cy="12267097"/>
            <a:chOff x="-1443627" y="2067861"/>
            <a:chExt cx="10568906" cy="1226709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-6728080" y="-4065688"/>
              <a:ext cx="21137812" cy="24534195"/>
            </a:xfrm>
            <a:prstGeom prst="rect">
              <a:avLst/>
            </a:prstGeom>
          </p:spPr>
        </p:pic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-1443627" y="2067861"/>
              <a:ext cx="10568906" cy="12267097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10159430" y="5811823"/>
            <a:ext cx="9232318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600" kern="0" spc="-300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  <a:cs typeface="BM DoHyeon" pitchFamily="34" charset="0"/>
              </a:rPr>
              <a:t>AI 부산경남 8반 25조</a:t>
            </a:r>
            <a:endParaRPr lang="en-US" dirty="0">
              <a:ln>
                <a:solidFill>
                  <a:schemeClr val="accent2">
                    <a:lumMod val="60000"/>
                    <a:lumOff val="40000"/>
                    <a:alpha val="0"/>
                  </a:schemeClr>
                </a:solidFill>
              </a:ln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14116235" y="3551537"/>
            <a:ext cx="2855217" cy="2855217"/>
            <a:chOff x="14116235" y="3551537"/>
            <a:chExt cx="2855217" cy="285521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116235" y="3551537"/>
              <a:ext cx="2855217" cy="2855217"/>
            </a:xfrm>
            <a:prstGeom prst="rect">
              <a:avLst/>
            </a:prstGeom>
          </p:spPr>
        </p:pic>
      </p:grpSp>
      <p:sp>
        <p:nvSpPr>
          <p:cNvPr id="23" name="Object 2">
            <a:extLst>
              <a:ext uri="{FF2B5EF4-FFF2-40B4-BE49-F238E27FC236}">
                <a16:creationId xmlns:a16="http://schemas.microsoft.com/office/drawing/2014/main" id="{CE57D775-3E5D-4443-BA9B-AE23491FA0E0}"/>
              </a:ext>
            </a:extLst>
          </p:cNvPr>
          <p:cNvSpPr txBox="1"/>
          <p:nvPr/>
        </p:nvSpPr>
        <p:spPr>
          <a:xfrm>
            <a:off x="9555668" y="4454554"/>
            <a:ext cx="5628989" cy="132343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8000" kern="0" spc="-400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gradFill>
                  <a:gsLst>
                    <a:gs pos="0">
                      <a:srgbClr val="3B8ECE"/>
                    </a:gs>
                    <a:gs pos="72000">
                      <a:srgbClr val="08D68E"/>
                    </a:gs>
                    <a:gs pos="100000">
                      <a:srgbClr val="08D68E"/>
                    </a:gs>
                  </a:gsLst>
                  <a:lin ang="8100000" scaled="0"/>
                </a:gra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감사합니다</a:t>
            </a:r>
            <a:endParaRPr lang="en-US" sz="8000" kern="0" spc="-400" dirty="0">
              <a:ln>
                <a:solidFill>
                  <a:schemeClr val="accent2">
                    <a:lumMod val="60000"/>
                    <a:lumOff val="40000"/>
                    <a:alpha val="0"/>
                  </a:schemeClr>
                </a:solidFill>
              </a:ln>
              <a:gradFill>
                <a:gsLst>
                  <a:gs pos="0">
                    <a:srgbClr val="3B8ECE"/>
                  </a:gs>
                  <a:gs pos="72000">
                    <a:srgbClr val="08D68E"/>
                  </a:gs>
                  <a:gs pos="100000">
                    <a:srgbClr val="08D68E"/>
                  </a:gs>
                </a:gsLst>
                <a:lin ang="8100000" scaled="0"/>
              </a:gra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238FA5B-57D1-44DB-A0CA-89667014E22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69" r="14553"/>
          <a:stretch/>
        </p:blipFill>
        <p:spPr>
          <a:xfrm>
            <a:off x="8199892" y="0"/>
            <a:ext cx="10088108" cy="1028700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4554745" y="2438585"/>
            <a:ext cx="16500521" cy="6171429"/>
            <a:chOff x="-4554745" y="2438585"/>
            <a:chExt cx="16500521" cy="617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554745" y="2438585"/>
              <a:ext cx="16500521" cy="6171429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858810" y="3450457"/>
            <a:ext cx="11362261" cy="127727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7700" kern="0" spc="-400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굴림" pitchFamily="34" charset="0"/>
              </a:rPr>
              <a:t>1.  </a:t>
            </a:r>
            <a:r>
              <a:rPr lang="en-US" sz="7700" kern="0" spc="-400" dirty="0" err="1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굴림" pitchFamily="34" charset="0"/>
              </a:rPr>
              <a:t>프로젝트</a:t>
            </a:r>
            <a:r>
              <a:rPr lang="en-US" sz="7700" kern="0" spc="-400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굴림" pitchFamily="34" charset="0"/>
              </a:rPr>
              <a:t> 소개</a:t>
            </a:r>
            <a:endParaRPr lang="en-US" dirty="0">
              <a:ln>
                <a:solidFill>
                  <a:schemeClr val="accent2">
                    <a:lumMod val="60000"/>
                    <a:lumOff val="40000"/>
                    <a:alpha val="0"/>
                  </a:schemeClr>
                </a:solidFill>
              </a:ln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858810" y="5262257"/>
            <a:ext cx="13355377" cy="24006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000" kern="0" spc="-200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굴림" pitchFamily="34" charset="0"/>
              </a:rPr>
              <a:t>-   </a:t>
            </a:r>
            <a:r>
              <a:rPr lang="en-US" sz="3000" kern="0" spc="-200" dirty="0" err="1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굴림" pitchFamily="34" charset="0"/>
              </a:rPr>
              <a:t>선정배경</a:t>
            </a:r>
            <a:endParaRPr lang="en-US" sz="3000" kern="0" spc="-200" dirty="0">
              <a:ln>
                <a:solidFill>
                  <a:schemeClr val="accent2">
                    <a:lumMod val="60000"/>
                    <a:lumOff val="40000"/>
                    <a:alpha val="0"/>
                  </a:schemeClr>
                </a:solidFill>
              </a:ln>
              <a:solidFill>
                <a:srgbClr val="FFFFFF"/>
              </a:solidFill>
              <a:latin typeface="LG Smart UI SemiBold" panose="020B0700000101010101" pitchFamily="50" charset="-127"/>
              <a:ea typeface="LG Smart UI SemiBold" panose="020B0700000101010101" pitchFamily="50" charset="-127"/>
              <a:cs typeface="굴림" pitchFamily="34" charset="0"/>
            </a:endParaRPr>
          </a:p>
          <a:p>
            <a:r>
              <a:rPr lang="en-US" altLang="ko-KR" sz="3000" kern="0" spc="-200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굴림" pitchFamily="34" charset="0"/>
              </a:rPr>
              <a:t>-   </a:t>
            </a:r>
            <a:r>
              <a:rPr lang="en-US" sz="3000" dirty="0" err="1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굴림" pitchFamily="34" charset="0"/>
              </a:rPr>
              <a:t>차별</a:t>
            </a:r>
            <a:r>
              <a:rPr lang="ko-KR" altLang="en-US" sz="3000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굴림" pitchFamily="34" charset="0"/>
              </a:rPr>
              <a:t>성</a:t>
            </a:r>
            <a:endParaRPr lang="en-US" sz="3000" dirty="0">
              <a:ln>
                <a:solidFill>
                  <a:schemeClr val="accent2">
                    <a:lumMod val="60000"/>
                    <a:lumOff val="40000"/>
                    <a:alpha val="0"/>
                  </a:schemeClr>
                </a:solidFill>
              </a:ln>
              <a:solidFill>
                <a:srgbClr val="FFFFFF"/>
              </a:solidFill>
              <a:latin typeface="LG Smart UI SemiBold" panose="020B0700000101010101" pitchFamily="50" charset="-127"/>
              <a:ea typeface="LG Smart UI SemiBold" panose="020B0700000101010101" pitchFamily="50" charset="-127"/>
              <a:cs typeface="굴림" pitchFamily="34" charset="0"/>
            </a:endParaRPr>
          </a:p>
          <a:p>
            <a:r>
              <a:rPr lang="en-US" altLang="ko-KR" sz="3000" kern="0" spc="-200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굴림" pitchFamily="34" charset="0"/>
              </a:rPr>
              <a:t>-   </a:t>
            </a:r>
            <a:r>
              <a:rPr lang="en-US" sz="3000" dirty="0" err="1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굴림" pitchFamily="34" charset="0"/>
              </a:rPr>
              <a:t>데이터</a:t>
            </a:r>
            <a:r>
              <a:rPr lang="en-US" sz="3000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굴림" pitchFamily="34" charset="0"/>
              </a:rPr>
              <a:t> 파이프라인</a:t>
            </a:r>
          </a:p>
          <a:p>
            <a:r>
              <a:rPr lang="en-US" altLang="ko-KR" sz="3000" kern="0" spc="-200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굴림" pitchFamily="34" charset="0"/>
              </a:rPr>
              <a:t>-   </a:t>
            </a:r>
            <a:r>
              <a:rPr lang="en-US" sz="3000" dirty="0" err="1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굴림" pitchFamily="34" charset="0"/>
              </a:rPr>
              <a:t>서비스</a:t>
            </a:r>
            <a:r>
              <a:rPr lang="en-US" sz="3000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굴림" pitchFamily="34" charset="0"/>
              </a:rPr>
              <a:t> </a:t>
            </a:r>
            <a:r>
              <a:rPr lang="en-US" sz="3000" dirty="0" err="1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굴림" pitchFamily="34" charset="0"/>
              </a:rPr>
              <a:t>플로우</a:t>
            </a:r>
            <a:r>
              <a:rPr lang="en-US" sz="3000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굴림" pitchFamily="34" charset="0"/>
              </a:rPr>
              <a:t> </a:t>
            </a:r>
            <a:r>
              <a:rPr lang="en-US" sz="3000" dirty="0" err="1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굴림" pitchFamily="34" charset="0"/>
              </a:rPr>
              <a:t>차트</a:t>
            </a:r>
            <a:endParaRPr lang="en-US" sz="3000" dirty="0">
              <a:ln>
                <a:solidFill>
                  <a:schemeClr val="accent2">
                    <a:lumMod val="60000"/>
                    <a:lumOff val="40000"/>
                    <a:alpha val="0"/>
                  </a:schemeClr>
                </a:solidFill>
              </a:ln>
              <a:solidFill>
                <a:srgbClr val="FFFFFF"/>
              </a:solidFill>
              <a:latin typeface="LG Smart UI SemiBold" panose="020B0700000101010101" pitchFamily="50" charset="-127"/>
              <a:ea typeface="LG Smart UI SemiBold" panose="020B0700000101010101" pitchFamily="50" charset="-127"/>
              <a:cs typeface="굴림" pitchFamily="34" charset="0"/>
            </a:endParaRPr>
          </a:p>
          <a:p>
            <a:r>
              <a:rPr lang="en-US" sz="3000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-  </a:t>
            </a:r>
            <a:r>
              <a:rPr lang="ko-KR" altLang="en-US" sz="3000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베타 테스트</a:t>
            </a:r>
            <a:endParaRPr lang="en-US" dirty="0">
              <a:ln>
                <a:solidFill>
                  <a:schemeClr val="accent2">
                    <a:lumMod val="60000"/>
                    <a:lumOff val="40000"/>
                    <a:alpha val="0"/>
                  </a:schemeClr>
                </a:solidFill>
              </a:ln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000000">
            <a:alpha val="78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001">
            <a:extLst>
              <a:ext uri="{FF2B5EF4-FFF2-40B4-BE49-F238E27FC236}">
                <a16:creationId xmlns:a16="http://schemas.microsoft.com/office/drawing/2014/main" id="{5A1E004B-D41A-40B2-81C9-C43938D59BC9}"/>
              </a:ext>
            </a:extLst>
          </p:cNvPr>
          <p:cNvGrpSpPr/>
          <p:nvPr/>
        </p:nvGrpSpPr>
        <p:grpSpPr>
          <a:xfrm>
            <a:off x="-1788719" y="6998309"/>
            <a:ext cx="6817816" cy="8469337"/>
            <a:chOff x="-1788719" y="6998309"/>
            <a:chExt cx="6817816" cy="8469337"/>
          </a:xfrm>
        </p:grpSpPr>
        <p:pic>
          <p:nvPicPr>
            <p:cNvPr id="19" name="Object 3">
              <a:extLst>
                <a:ext uri="{FF2B5EF4-FFF2-40B4-BE49-F238E27FC236}">
                  <a16:creationId xmlns:a16="http://schemas.microsoft.com/office/drawing/2014/main" id="{C7F2985F-D5BE-497C-A465-7606B1FBCE6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340000">
              <a:off x="-5197627" y="2763640"/>
              <a:ext cx="13635633" cy="16938674"/>
            </a:xfrm>
            <a:prstGeom prst="rect">
              <a:avLst/>
            </a:prstGeom>
          </p:spPr>
        </p:pic>
        <p:pic>
          <p:nvPicPr>
            <p:cNvPr id="21" name="Object 4">
              <a:extLst>
                <a:ext uri="{FF2B5EF4-FFF2-40B4-BE49-F238E27FC236}">
                  <a16:creationId xmlns:a16="http://schemas.microsoft.com/office/drawing/2014/main" id="{751DFEF7-65F5-45A2-B52F-9E6391CFE9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340000">
              <a:off x="-1788719" y="6998309"/>
              <a:ext cx="6817816" cy="8469337"/>
            </a:xfrm>
            <a:prstGeom prst="rect">
              <a:avLst/>
            </a:prstGeom>
          </p:spPr>
        </p:pic>
      </p:grpSp>
      <p:grpSp>
        <p:nvGrpSpPr>
          <p:cNvPr id="23" name="그룹 1002">
            <a:extLst>
              <a:ext uri="{FF2B5EF4-FFF2-40B4-BE49-F238E27FC236}">
                <a16:creationId xmlns:a16="http://schemas.microsoft.com/office/drawing/2014/main" id="{0FAF80C1-A9F0-45E4-974C-A2992A67F989}"/>
              </a:ext>
            </a:extLst>
          </p:cNvPr>
          <p:cNvGrpSpPr/>
          <p:nvPr/>
        </p:nvGrpSpPr>
        <p:grpSpPr>
          <a:xfrm>
            <a:off x="13475648" y="-2515017"/>
            <a:ext cx="9245549" cy="6658191"/>
            <a:chOff x="13475648" y="-2515017"/>
            <a:chExt cx="9245549" cy="6658191"/>
          </a:xfrm>
        </p:grpSpPr>
        <p:grpSp>
          <p:nvGrpSpPr>
            <p:cNvPr id="28" name="그룹 1003">
              <a:extLst>
                <a:ext uri="{FF2B5EF4-FFF2-40B4-BE49-F238E27FC236}">
                  <a16:creationId xmlns:a16="http://schemas.microsoft.com/office/drawing/2014/main" id="{FE1D94D0-BB2B-4987-B72B-DFC1D0CFBA79}"/>
                </a:ext>
              </a:extLst>
            </p:cNvPr>
            <p:cNvGrpSpPr/>
            <p:nvPr/>
          </p:nvGrpSpPr>
          <p:grpSpPr>
            <a:xfrm>
              <a:off x="15724698" y="-3198408"/>
              <a:ext cx="6192704" cy="7692800"/>
              <a:chOff x="15724698" y="-3198408"/>
              <a:chExt cx="6192704" cy="7692800"/>
            </a:xfrm>
          </p:grpSpPr>
          <p:pic>
            <p:nvPicPr>
              <p:cNvPr id="32" name="Object 8">
                <a:extLst>
                  <a:ext uri="{FF2B5EF4-FFF2-40B4-BE49-F238E27FC236}">
                    <a16:creationId xmlns:a16="http://schemas.microsoft.com/office/drawing/2014/main" id="{7E564B6B-4A7A-465E-ADBD-B630CE2515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5340000">
                <a:off x="12628346" y="-7044808"/>
                <a:ext cx="12385408" cy="15385600"/>
              </a:xfrm>
              <a:prstGeom prst="rect">
                <a:avLst/>
              </a:prstGeom>
            </p:spPr>
          </p:pic>
          <p:pic>
            <p:nvPicPr>
              <p:cNvPr id="33" name="Object 9">
                <a:extLst>
                  <a:ext uri="{FF2B5EF4-FFF2-40B4-BE49-F238E27FC236}">
                    <a16:creationId xmlns:a16="http://schemas.microsoft.com/office/drawing/2014/main" id="{D2D97382-DDAD-47CB-A79F-20156AB31D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5340000">
                <a:off x="15724698" y="-3198408"/>
                <a:ext cx="6192704" cy="7692800"/>
              </a:xfrm>
              <a:prstGeom prst="rect">
                <a:avLst/>
              </a:prstGeom>
            </p:spPr>
          </p:pic>
        </p:grpSp>
        <p:grpSp>
          <p:nvGrpSpPr>
            <p:cNvPr id="29" name="그룹 1004">
              <a:extLst>
                <a:ext uri="{FF2B5EF4-FFF2-40B4-BE49-F238E27FC236}">
                  <a16:creationId xmlns:a16="http://schemas.microsoft.com/office/drawing/2014/main" id="{CCB043DA-3A39-4AA4-A582-037B072990C2}"/>
                </a:ext>
              </a:extLst>
            </p:cNvPr>
            <p:cNvGrpSpPr/>
            <p:nvPr/>
          </p:nvGrpSpPr>
          <p:grpSpPr>
            <a:xfrm>
              <a:off x="13962383" y="-2410227"/>
              <a:ext cx="6058514" cy="7031984"/>
              <a:chOff x="13962383" y="-2410227"/>
              <a:chExt cx="6058514" cy="7031984"/>
            </a:xfrm>
          </p:grpSpPr>
          <p:pic>
            <p:nvPicPr>
              <p:cNvPr id="30" name="Object 12">
                <a:extLst>
                  <a:ext uri="{FF2B5EF4-FFF2-40B4-BE49-F238E27FC236}">
                    <a16:creationId xmlns:a16="http://schemas.microsoft.com/office/drawing/2014/main" id="{B92D9325-EE45-496A-9725-3E64124BF9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6200000">
                <a:off x="10933126" y="-5926220"/>
                <a:ext cx="12117028" cy="14063969"/>
              </a:xfrm>
              <a:prstGeom prst="rect">
                <a:avLst/>
              </a:prstGeom>
            </p:spPr>
          </p:pic>
          <p:pic>
            <p:nvPicPr>
              <p:cNvPr id="31" name="Object 13">
                <a:extLst>
                  <a:ext uri="{FF2B5EF4-FFF2-40B4-BE49-F238E27FC236}">
                    <a16:creationId xmlns:a16="http://schemas.microsoft.com/office/drawing/2014/main" id="{73BCA8A1-5F77-4D6D-A745-B4085E2D1F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6200000">
                <a:off x="13962383" y="-2410227"/>
                <a:ext cx="6058514" cy="7031984"/>
              </a:xfrm>
              <a:prstGeom prst="rect">
                <a:avLst/>
              </a:prstGeom>
            </p:spPr>
          </p:pic>
        </p:grpSp>
      </p:grpSp>
      <p:sp>
        <p:nvSpPr>
          <p:cNvPr id="20" name="Object 2">
            <a:extLst>
              <a:ext uri="{FF2B5EF4-FFF2-40B4-BE49-F238E27FC236}">
                <a16:creationId xmlns:a16="http://schemas.microsoft.com/office/drawing/2014/main" id="{EA5CD2DA-9CB7-48D3-B7B5-22209F3731AF}"/>
              </a:ext>
            </a:extLst>
          </p:cNvPr>
          <p:cNvSpPr txBox="1"/>
          <p:nvPr/>
        </p:nvSpPr>
        <p:spPr>
          <a:xfrm>
            <a:off x="3177952" y="1067781"/>
            <a:ext cx="11777429" cy="132343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8000" kern="0" spc="-400" dirty="0" err="1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gradFill>
                  <a:gsLst>
                    <a:gs pos="0">
                      <a:srgbClr val="3B8ECE"/>
                    </a:gs>
                    <a:gs pos="72000">
                      <a:srgbClr val="08D68E"/>
                    </a:gs>
                    <a:gs pos="100000">
                      <a:srgbClr val="08D68E"/>
                    </a:gs>
                  </a:gsLst>
                  <a:lin ang="8100000" scaled="0"/>
                </a:gradFill>
                <a:latin typeface="LG Smart UI Bold" panose="020B0800000101010101" pitchFamily="50" charset="-127"/>
                <a:ea typeface="LG Smart UI Bold" panose="020B0800000101010101" pitchFamily="50" charset="-127"/>
                <a:cs typeface="굴림" pitchFamily="34" charset="0"/>
              </a:rPr>
              <a:t>프로젝트</a:t>
            </a:r>
            <a:r>
              <a:rPr lang="en-US" sz="8000" kern="0" spc="-400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gradFill>
                  <a:gsLst>
                    <a:gs pos="0">
                      <a:srgbClr val="3B8ECE"/>
                    </a:gs>
                    <a:gs pos="72000">
                      <a:srgbClr val="08D68E"/>
                    </a:gs>
                    <a:gs pos="100000">
                      <a:srgbClr val="08D68E"/>
                    </a:gs>
                  </a:gsLst>
                  <a:lin ang="8100000" scaled="0"/>
                </a:gradFill>
                <a:latin typeface="LG Smart UI Bold" panose="020B0800000101010101" pitchFamily="50" charset="-127"/>
                <a:ea typeface="LG Smart UI Bold" panose="020B0800000101010101" pitchFamily="50" charset="-127"/>
                <a:cs typeface="굴림" pitchFamily="34" charset="0"/>
              </a:rPr>
              <a:t> </a:t>
            </a:r>
            <a:r>
              <a:rPr lang="en-US" sz="8000" kern="0" spc="-400" dirty="0" err="1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gradFill>
                  <a:gsLst>
                    <a:gs pos="0">
                      <a:srgbClr val="3B8ECE"/>
                    </a:gs>
                    <a:gs pos="72000">
                      <a:srgbClr val="08D68E"/>
                    </a:gs>
                    <a:gs pos="100000">
                      <a:srgbClr val="08D68E"/>
                    </a:gs>
                  </a:gsLst>
                  <a:lin ang="8100000" scaled="0"/>
                </a:gradFill>
                <a:latin typeface="LG Smart UI Bold" panose="020B0800000101010101" pitchFamily="50" charset="-127"/>
                <a:ea typeface="LG Smart UI Bold" panose="020B0800000101010101" pitchFamily="50" charset="-127"/>
                <a:cs typeface="굴림" pitchFamily="34" charset="0"/>
              </a:rPr>
              <a:t>소개</a:t>
            </a:r>
            <a:endParaRPr lang="en-US" dirty="0">
              <a:ln>
                <a:solidFill>
                  <a:schemeClr val="accent2">
                    <a:lumMod val="60000"/>
                    <a:lumOff val="40000"/>
                    <a:alpha val="0"/>
                  </a:schemeClr>
                </a:solidFill>
              </a:ln>
              <a:gradFill>
                <a:gsLst>
                  <a:gs pos="0">
                    <a:srgbClr val="3B8ECE"/>
                  </a:gs>
                  <a:gs pos="72000">
                    <a:srgbClr val="08D68E"/>
                  </a:gs>
                  <a:gs pos="100000">
                    <a:srgbClr val="08D68E"/>
                  </a:gs>
                </a:gsLst>
                <a:lin ang="8100000" scaled="0"/>
              </a:gradFill>
              <a:latin typeface="LG Smart UI Bold" panose="020B0800000101010101" pitchFamily="50" charset="-127"/>
              <a:ea typeface="LG Smart UI Bold" panose="020B0800000101010101" pitchFamily="50" charset="-127"/>
              <a:cs typeface="Calibri"/>
            </a:endParaRPr>
          </a:p>
        </p:txBody>
      </p:sp>
      <p:sp>
        <p:nvSpPr>
          <p:cNvPr id="22" name="Object 3">
            <a:extLst>
              <a:ext uri="{FF2B5EF4-FFF2-40B4-BE49-F238E27FC236}">
                <a16:creationId xmlns:a16="http://schemas.microsoft.com/office/drawing/2014/main" id="{6F31C923-94AD-4310-AEC4-4EB304128433}"/>
              </a:ext>
            </a:extLst>
          </p:cNvPr>
          <p:cNvSpPr txBox="1"/>
          <p:nvPr/>
        </p:nvSpPr>
        <p:spPr>
          <a:xfrm>
            <a:off x="1315157" y="837196"/>
            <a:ext cx="6832545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200" kern="0" spc="-400" dirty="0" err="1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굴림" pitchFamily="34" charset="0"/>
              </a:rPr>
              <a:t>프로젝트</a:t>
            </a:r>
            <a:r>
              <a:rPr lang="en-US" altLang="ko-KR" sz="3200" kern="0" spc="-400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굴림" pitchFamily="34" charset="0"/>
              </a:rPr>
              <a:t> </a:t>
            </a:r>
            <a:r>
              <a:rPr lang="en-US" altLang="ko-KR" sz="3200" kern="0" spc="-400" dirty="0" err="1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굴림" pitchFamily="34" charset="0"/>
              </a:rPr>
              <a:t>소개</a:t>
            </a:r>
            <a:endParaRPr lang="en-US" sz="3600" dirty="0">
              <a:ln>
                <a:solidFill>
                  <a:schemeClr val="accent2">
                    <a:lumMod val="60000"/>
                    <a:lumOff val="40000"/>
                    <a:alpha val="0"/>
                  </a:schemeClr>
                </a:solidFill>
              </a:ln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sp>
        <p:nvSpPr>
          <p:cNvPr id="24" name="Object 21">
            <a:extLst>
              <a:ext uri="{FF2B5EF4-FFF2-40B4-BE49-F238E27FC236}">
                <a16:creationId xmlns:a16="http://schemas.microsoft.com/office/drawing/2014/main" id="{1B1CC625-ED4D-45D6-B0D8-1D5835F163EC}"/>
              </a:ext>
            </a:extLst>
          </p:cNvPr>
          <p:cNvSpPr txBox="1"/>
          <p:nvPr/>
        </p:nvSpPr>
        <p:spPr>
          <a:xfrm>
            <a:off x="7620000" y="4234562"/>
            <a:ext cx="9525000" cy="272382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4800" kern="0" spc="-100" dirty="0" err="1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  <a:cs typeface="+mn-lt"/>
              </a:rPr>
              <a:t>스토끼</a:t>
            </a:r>
            <a:r>
              <a:rPr lang="en-US" altLang="ko-KR" sz="4800" kern="0" spc="-100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  <a:cs typeface="+mn-lt"/>
              </a:rPr>
              <a:t> (</a:t>
            </a:r>
            <a:r>
              <a:rPr lang="en-US" altLang="ko-KR" sz="4800" kern="0" spc="-100" dirty="0" err="1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  <a:cs typeface="+mn-lt"/>
              </a:rPr>
              <a:t>StocKAI</a:t>
            </a:r>
            <a:r>
              <a:rPr lang="en-US" altLang="ko-KR" sz="4800" kern="0" spc="-100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  <a:cs typeface="+mn-lt"/>
              </a:rPr>
              <a:t>)</a:t>
            </a:r>
            <a:endParaRPr lang="ko-KR" altLang="en-US" dirty="0">
              <a:ln>
                <a:solidFill>
                  <a:schemeClr val="accent2">
                    <a:lumMod val="60000"/>
                    <a:lumOff val="40000"/>
                    <a:alpha val="0"/>
                  </a:schemeClr>
                </a:solidFill>
              </a:ln>
              <a:solidFill>
                <a:srgbClr val="FFFFFF"/>
              </a:solidFill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  <a:p>
            <a:endParaRPr lang="en-US" dirty="0">
              <a:ln>
                <a:solidFill>
                  <a:schemeClr val="accent2">
                    <a:lumMod val="60000"/>
                    <a:lumOff val="40000"/>
                    <a:alpha val="0"/>
                  </a:schemeClr>
                </a:solidFill>
              </a:ln>
              <a:solidFill>
                <a:srgbClr val="FFFFFF"/>
              </a:solidFill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  <a:p>
            <a:endParaRPr lang="en-US" dirty="0">
              <a:ln>
                <a:solidFill>
                  <a:schemeClr val="accent2">
                    <a:lumMod val="60000"/>
                    <a:lumOff val="40000"/>
                    <a:alpha val="0"/>
                  </a:schemeClr>
                </a:solidFill>
              </a:ln>
              <a:solidFill>
                <a:srgbClr val="FFFFFF"/>
              </a:solidFill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  <a:p>
            <a:r>
              <a:rPr lang="en-US" altLang="ko-KR" sz="2800" kern="0" spc="-100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+mn-lt"/>
              </a:rPr>
              <a:t>·   </a:t>
            </a:r>
            <a:r>
              <a:rPr lang="en-US" sz="2800" kern="0" spc="-100" dirty="0" err="1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+mn-lt"/>
              </a:rPr>
              <a:t>주식</a:t>
            </a:r>
            <a:r>
              <a:rPr lang="en-US" sz="2800" kern="0" spc="-100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+mn-lt"/>
              </a:rPr>
              <a:t>(stock) + </a:t>
            </a:r>
            <a:r>
              <a:rPr lang="en-US" sz="2800" kern="0" spc="-100" dirty="0" err="1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+mn-lt"/>
              </a:rPr>
              <a:t>토끼</a:t>
            </a:r>
            <a:endParaRPr lang="en-US" sz="2800" dirty="0">
              <a:ln>
                <a:solidFill>
                  <a:schemeClr val="accent2">
                    <a:lumMod val="60000"/>
                    <a:lumOff val="40000"/>
                    <a:alpha val="0"/>
                  </a:schemeClr>
                </a:solidFill>
              </a:ln>
              <a:solidFill>
                <a:srgbClr val="FFFFFF"/>
              </a:solidFill>
              <a:latin typeface="LG Smart UI SemiBold" panose="020B0700000101010101" pitchFamily="50" charset="-127"/>
              <a:ea typeface="LG Smart UI SemiBold" panose="020B0700000101010101" pitchFamily="50" charset="-127"/>
              <a:cs typeface="+mn-lt"/>
            </a:endParaRPr>
          </a:p>
          <a:p>
            <a:r>
              <a:rPr lang="en-US" altLang="ko-KR" sz="2800" kern="0" spc="-100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+mn-lt"/>
              </a:rPr>
              <a:t>·</a:t>
            </a:r>
            <a:r>
              <a:rPr lang="en-US" sz="2800" kern="0" spc="-100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+mn-lt"/>
              </a:rPr>
              <a:t>   </a:t>
            </a:r>
            <a:r>
              <a:rPr lang="en-US" sz="2800" kern="0" spc="-100" dirty="0" err="1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+mn-lt"/>
              </a:rPr>
              <a:t>어렵게</a:t>
            </a:r>
            <a:r>
              <a:rPr lang="en-US" sz="2800" kern="0" spc="-100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+mn-lt"/>
              </a:rPr>
              <a:t> </a:t>
            </a:r>
            <a:r>
              <a:rPr lang="en-US" sz="2800" kern="0" spc="-100" dirty="0" err="1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+mn-lt"/>
              </a:rPr>
              <a:t>느껴지는</a:t>
            </a:r>
            <a:r>
              <a:rPr lang="en-US" sz="2800" kern="0" spc="-100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+mn-lt"/>
              </a:rPr>
              <a:t> </a:t>
            </a:r>
            <a:r>
              <a:rPr lang="en-US" sz="2800" kern="0" spc="-100" dirty="0" err="1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+mn-lt"/>
              </a:rPr>
              <a:t>주식에</a:t>
            </a:r>
            <a:r>
              <a:rPr lang="en-US" sz="2800" kern="0" spc="-100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+mn-lt"/>
              </a:rPr>
              <a:t> </a:t>
            </a:r>
            <a:r>
              <a:rPr lang="en-US" sz="2800" kern="0" spc="-100" dirty="0" err="1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+mn-lt"/>
              </a:rPr>
              <a:t>대한</a:t>
            </a:r>
            <a:r>
              <a:rPr lang="en-US" sz="2800" kern="0" spc="-100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+mn-lt"/>
              </a:rPr>
              <a:t> </a:t>
            </a:r>
            <a:r>
              <a:rPr lang="en-US" sz="2800" kern="0" spc="-100" dirty="0" err="1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+mn-lt"/>
              </a:rPr>
              <a:t>접근성을</a:t>
            </a:r>
            <a:r>
              <a:rPr lang="en-US" sz="2800" kern="0" spc="-100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+mn-lt"/>
              </a:rPr>
              <a:t> </a:t>
            </a:r>
            <a:r>
              <a:rPr lang="en-US" sz="2800" kern="0" spc="-100" dirty="0" err="1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+mn-lt"/>
              </a:rPr>
              <a:t>높이고자</a:t>
            </a:r>
            <a:r>
              <a:rPr lang="en-US" sz="2800" kern="0" spc="-100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+mn-lt"/>
              </a:rPr>
              <a:t> </a:t>
            </a:r>
            <a:r>
              <a:rPr lang="ko-KR" altLang="en-US" sz="2800" kern="0" spc="-100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+mn-lt"/>
              </a:rPr>
              <a:t>함</a:t>
            </a:r>
            <a:endParaRPr lang="en-US" altLang="ko-KR" sz="2800" kern="0" spc="-100" dirty="0">
              <a:ln>
                <a:solidFill>
                  <a:schemeClr val="accent2">
                    <a:lumMod val="60000"/>
                    <a:lumOff val="40000"/>
                    <a:alpha val="0"/>
                  </a:schemeClr>
                </a:solidFill>
              </a:ln>
              <a:solidFill>
                <a:srgbClr val="FFFFFF"/>
              </a:solidFill>
              <a:latin typeface="LG Smart UI SemiBold" panose="020B0700000101010101" pitchFamily="50" charset="-127"/>
              <a:ea typeface="LG Smart UI SemiBold" panose="020B0700000101010101" pitchFamily="50" charset="-127"/>
              <a:cs typeface="+mn-lt"/>
            </a:endParaRPr>
          </a:p>
          <a:p>
            <a:r>
              <a:rPr lang="en-US" altLang="ko-KR" sz="2800" kern="0" spc="-100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+mn-lt"/>
              </a:rPr>
              <a:t>·</a:t>
            </a:r>
            <a:r>
              <a:rPr lang="en-US" sz="2800" kern="0" spc="-100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+mn-lt"/>
              </a:rPr>
              <a:t>   2023 </a:t>
            </a:r>
            <a:r>
              <a:rPr lang="ko-KR" altLang="en-US" sz="2800" kern="0" spc="-100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+mn-lt"/>
              </a:rPr>
              <a:t>토끼의 해에 착안</a:t>
            </a:r>
            <a:endParaRPr lang="en-US" sz="2800" dirty="0">
              <a:ln>
                <a:solidFill>
                  <a:schemeClr val="accent2">
                    <a:lumMod val="60000"/>
                    <a:lumOff val="40000"/>
                    <a:alpha val="0"/>
                  </a:schemeClr>
                </a:solidFill>
              </a:ln>
              <a:solidFill>
                <a:srgbClr val="FFFFFF"/>
              </a:solidFill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</p:txBody>
      </p:sp>
      <p:grpSp>
        <p:nvGrpSpPr>
          <p:cNvPr id="25" name="그룹 1005">
            <a:extLst>
              <a:ext uri="{FF2B5EF4-FFF2-40B4-BE49-F238E27FC236}">
                <a16:creationId xmlns:a16="http://schemas.microsoft.com/office/drawing/2014/main" id="{678188BB-388F-4BFB-8EEC-A0333E84EA69}"/>
              </a:ext>
            </a:extLst>
          </p:cNvPr>
          <p:cNvGrpSpPr/>
          <p:nvPr/>
        </p:nvGrpSpPr>
        <p:grpSpPr>
          <a:xfrm>
            <a:off x="3025344" y="3659551"/>
            <a:ext cx="3596846" cy="3596846"/>
            <a:chOff x="11194054" y="3167359"/>
            <a:chExt cx="3596846" cy="3596846"/>
          </a:xfrm>
        </p:grpSpPr>
        <p:pic>
          <p:nvPicPr>
            <p:cNvPr id="26" name="Object 22">
              <a:extLst>
                <a:ext uri="{FF2B5EF4-FFF2-40B4-BE49-F238E27FC236}">
                  <a16:creationId xmlns:a16="http://schemas.microsoft.com/office/drawing/2014/main" id="{05106FFB-A93D-48E2-AD5E-546905B563F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194054" y="3167359"/>
              <a:ext cx="3596846" cy="3596846"/>
            </a:xfrm>
            <a:prstGeom prst="rect">
              <a:avLst/>
            </a:prstGeom>
          </p:spPr>
        </p:pic>
      </p:grpSp>
      <p:pic>
        <p:nvPicPr>
          <p:cNvPr id="27" name="그림 9">
            <a:extLst>
              <a:ext uri="{FF2B5EF4-FFF2-40B4-BE49-F238E27FC236}">
                <a16:creationId xmlns:a16="http://schemas.microsoft.com/office/drawing/2014/main" id="{770A0921-C67F-449A-A53C-EACFEAA7432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8623" y="808567"/>
            <a:ext cx="626534" cy="612423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B9F4CEDA-4568-4FCD-876E-32EA5F5FF94C}"/>
              </a:ext>
            </a:extLst>
          </p:cNvPr>
          <p:cNvSpPr txBox="1"/>
          <p:nvPr/>
        </p:nvSpPr>
        <p:spPr>
          <a:xfrm>
            <a:off x="17967078" y="9916439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solidFill>
                  <a:schemeClr val="bg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4</a:t>
            </a:r>
            <a:endParaRPr lang="ko-KR" altLang="en-US" dirty="0">
              <a:solidFill>
                <a:schemeClr val="bg1"/>
              </a:solidFill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788719" y="6998309"/>
            <a:ext cx="6817816" cy="8469337"/>
            <a:chOff x="-1788719" y="6998309"/>
            <a:chExt cx="6817816" cy="846933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340000">
              <a:off x="-5197627" y="2763640"/>
              <a:ext cx="13635633" cy="16938674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340000">
              <a:off x="-1788719" y="6998309"/>
              <a:ext cx="6817816" cy="846933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475648" y="-2515017"/>
            <a:ext cx="9245549" cy="6658191"/>
            <a:chOff x="13475648" y="-2515017"/>
            <a:chExt cx="9245549" cy="6658191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5724698" y="-3198408"/>
              <a:ext cx="6192704" cy="7692800"/>
              <a:chOff x="15724698" y="-3198408"/>
              <a:chExt cx="6192704" cy="7692800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5340000">
                <a:off x="12628346" y="-7044808"/>
                <a:ext cx="12385408" cy="15385600"/>
              </a:xfrm>
              <a:prstGeom prst="rect">
                <a:avLst/>
              </a:prstGeom>
            </p:spPr>
          </p:pic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5340000">
                <a:off x="15724698" y="-3198408"/>
                <a:ext cx="6192704" cy="7692800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3962383" y="-2410227"/>
              <a:ext cx="6058514" cy="7031984"/>
              <a:chOff x="13962383" y="-2410227"/>
              <a:chExt cx="6058514" cy="7031984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6200000">
                <a:off x="10933126" y="-5926220"/>
                <a:ext cx="12117028" cy="14063969"/>
              </a:xfrm>
              <a:prstGeom prst="rect">
                <a:avLst/>
              </a:prstGeom>
            </p:spPr>
          </p:pic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6200000">
                <a:off x="13962383" y="-2410227"/>
                <a:ext cx="6058514" cy="7031984"/>
              </a:xfrm>
              <a:prstGeom prst="rect">
                <a:avLst/>
              </a:prstGeom>
            </p:spPr>
          </p:pic>
        </p:grpSp>
      </p:grpSp>
      <p:sp>
        <p:nvSpPr>
          <p:cNvPr id="17" name="Object 17"/>
          <p:cNvSpPr txBox="1"/>
          <p:nvPr/>
        </p:nvSpPr>
        <p:spPr>
          <a:xfrm>
            <a:off x="4415471" y="2316802"/>
            <a:ext cx="9457058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400" kern="0" spc="-100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굴림" pitchFamily="34" charset="0"/>
              </a:rPr>
              <a:t>2020년 이후 코로나시기 주식시장 열풍, 개인투자자가 급격히 증가</a:t>
            </a:r>
            <a:endParaRPr lang="en-US" sz="1400" dirty="0">
              <a:ln>
                <a:solidFill>
                  <a:schemeClr val="accent2">
                    <a:lumMod val="60000"/>
                    <a:lumOff val="40000"/>
                    <a:alpha val="0"/>
                  </a:schemeClr>
                </a:solidFill>
              </a:ln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grpSp>
        <p:nvGrpSpPr>
          <p:cNvPr id="1005" name="그룹 1005"/>
          <p:cNvGrpSpPr/>
          <p:nvPr/>
        </p:nvGrpSpPr>
        <p:grpSpPr>
          <a:xfrm>
            <a:off x="1157933" y="3195553"/>
            <a:ext cx="6171429" cy="5914286"/>
            <a:chOff x="1157933" y="3195553"/>
            <a:chExt cx="6171429" cy="591428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57933" y="3195553"/>
              <a:ext cx="6171429" cy="591428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704638" y="3195553"/>
            <a:ext cx="7493984" cy="1523093"/>
            <a:chOff x="7704638" y="3195553"/>
            <a:chExt cx="7493984" cy="1523093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704638" y="3195553"/>
              <a:ext cx="7493984" cy="152309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117719" y="4175976"/>
            <a:ext cx="9533148" cy="1493144"/>
            <a:chOff x="8117719" y="4175976"/>
            <a:chExt cx="9533148" cy="1493144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117719" y="4175976"/>
              <a:ext cx="9533148" cy="149314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415076" y="5481255"/>
            <a:ext cx="8358501" cy="1342882"/>
            <a:chOff x="7415076" y="5481255"/>
            <a:chExt cx="8358501" cy="1342882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415076" y="5481255"/>
              <a:ext cx="8358501" cy="134288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0069741" y="6290390"/>
            <a:ext cx="6811813" cy="3390114"/>
            <a:chOff x="10069741" y="6290390"/>
            <a:chExt cx="6811813" cy="3390114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069741" y="6290390"/>
              <a:ext cx="6811813" cy="3390114"/>
            </a:xfrm>
            <a:prstGeom prst="rect">
              <a:avLst/>
            </a:prstGeom>
          </p:spPr>
        </p:pic>
      </p:grpSp>
      <p:sp>
        <p:nvSpPr>
          <p:cNvPr id="24" name="Object 2">
            <a:extLst>
              <a:ext uri="{FF2B5EF4-FFF2-40B4-BE49-F238E27FC236}">
                <a16:creationId xmlns:a16="http://schemas.microsoft.com/office/drawing/2014/main" id="{5F688FE3-2E40-4BC7-8508-F757843A9DB9}"/>
              </a:ext>
            </a:extLst>
          </p:cNvPr>
          <p:cNvSpPr txBox="1"/>
          <p:nvPr/>
        </p:nvSpPr>
        <p:spPr>
          <a:xfrm>
            <a:off x="3177952" y="673977"/>
            <a:ext cx="11777429" cy="132343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8000" kern="0" spc="-400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gradFill>
                  <a:gsLst>
                    <a:gs pos="0">
                      <a:srgbClr val="3B8ECE"/>
                    </a:gs>
                    <a:gs pos="72000">
                      <a:srgbClr val="08D68E"/>
                    </a:gs>
                    <a:gs pos="100000">
                      <a:srgbClr val="08D68E"/>
                    </a:gs>
                  </a:gsLst>
                  <a:lin ang="8100000" scaled="0"/>
                </a:gradFill>
                <a:latin typeface="LG Smart UI Bold" panose="020B0800000101010101" pitchFamily="50" charset="-127"/>
                <a:ea typeface="LG Smart UI Bold" panose="020B0800000101010101" pitchFamily="50" charset="-127"/>
                <a:cs typeface="굴림" pitchFamily="34" charset="0"/>
              </a:rPr>
              <a:t>선정배경</a:t>
            </a:r>
            <a:endParaRPr lang="en-US" dirty="0">
              <a:ln>
                <a:solidFill>
                  <a:schemeClr val="accent2">
                    <a:lumMod val="60000"/>
                    <a:lumOff val="40000"/>
                    <a:alpha val="0"/>
                  </a:schemeClr>
                </a:solidFill>
              </a:ln>
              <a:gradFill>
                <a:gsLst>
                  <a:gs pos="0">
                    <a:srgbClr val="3B8ECE"/>
                  </a:gs>
                  <a:gs pos="72000">
                    <a:srgbClr val="08D68E"/>
                  </a:gs>
                  <a:gs pos="100000">
                    <a:srgbClr val="08D68E"/>
                  </a:gs>
                </a:gsLst>
                <a:lin ang="8100000" scaled="0"/>
              </a:gradFill>
              <a:latin typeface="LG Smart UI Bold" panose="020B0800000101010101" pitchFamily="50" charset="-127"/>
              <a:ea typeface="LG Smart UI Bold" panose="020B0800000101010101" pitchFamily="50" charset="-127"/>
              <a:cs typeface="Calibri"/>
            </a:endParaRPr>
          </a:p>
        </p:txBody>
      </p:sp>
      <p:sp>
        <p:nvSpPr>
          <p:cNvPr id="26" name="Object 3">
            <a:extLst>
              <a:ext uri="{FF2B5EF4-FFF2-40B4-BE49-F238E27FC236}">
                <a16:creationId xmlns:a16="http://schemas.microsoft.com/office/drawing/2014/main" id="{62A5625E-C9A1-4700-AF6E-7D0649B7FC5E}"/>
              </a:ext>
            </a:extLst>
          </p:cNvPr>
          <p:cNvSpPr txBox="1"/>
          <p:nvPr/>
        </p:nvSpPr>
        <p:spPr>
          <a:xfrm>
            <a:off x="1315157" y="837196"/>
            <a:ext cx="6832545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200" kern="0" spc="-400" dirty="0" err="1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굴림" pitchFamily="34" charset="0"/>
              </a:rPr>
              <a:t>프로젝트</a:t>
            </a:r>
            <a:r>
              <a:rPr lang="en-US" altLang="ko-KR" sz="3200" kern="0" spc="-400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굴림" pitchFamily="34" charset="0"/>
              </a:rPr>
              <a:t> </a:t>
            </a:r>
            <a:r>
              <a:rPr lang="en-US" altLang="ko-KR" sz="3200" kern="0" spc="-400" dirty="0" err="1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굴림" pitchFamily="34" charset="0"/>
              </a:rPr>
              <a:t>소개</a:t>
            </a:r>
            <a:endParaRPr lang="en-US" sz="3600" dirty="0">
              <a:ln>
                <a:solidFill>
                  <a:schemeClr val="accent2">
                    <a:lumMod val="60000"/>
                    <a:lumOff val="40000"/>
                    <a:alpha val="0"/>
                  </a:schemeClr>
                </a:solidFill>
              </a:ln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pic>
        <p:nvPicPr>
          <p:cNvPr id="27" name="그림 9">
            <a:extLst>
              <a:ext uri="{FF2B5EF4-FFF2-40B4-BE49-F238E27FC236}">
                <a16:creationId xmlns:a16="http://schemas.microsoft.com/office/drawing/2014/main" id="{CEC0E603-F228-44E6-B4E5-B0C44573A52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88623" y="808567"/>
            <a:ext cx="626534" cy="612423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0089A18F-F4E9-4A12-8FD9-09F277D2EAAB}"/>
              </a:ext>
            </a:extLst>
          </p:cNvPr>
          <p:cNvSpPr txBox="1"/>
          <p:nvPr/>
        </p:nvSpPr>
        <p:spPr>
          <a:xfrm>
            <a:off x="17975094" y="991643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solidFill>
                  <a:schemeClr val="bg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5</a:t>
            </a:r>
            <a:endParaRPr lang="ko-KR" altLang="en-US" dirty="0">
              <a:solidFill>
                <a:schemeClr val="bg1"/>
              </a:solidFill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-1788719" y="6998309"/>
            <a:ext cx="6817816" cy="8469337"/>
            <a:chOff x="-1788719" y="6998309"/>
            <a:chExt cx="6817816" cy="846933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340000">
              <a:off x="-5197627" y="2763640"/>
              <a:ext cx="13635633" cy="16938674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340000">
              <a:off x="-1788719" y="6998309"/>
              <a:ext cx="6817816" cy="846933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475648" y="-2515017"/>
            <a:ext cx="9245549" cy="6658191"/>
            <a:chOff x="13475648" y="-2515017"/>
            <a:chExt cx="9245549" cy="6658191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5724698" y="-3198408"/>
              <a:ext cx="6192704" cy="7692800"/>
              <a:chOff x="15724698" y="-3198408"/>
              <a:chExt cx="6192704" cy="7692800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5340000">
                <a:off x="12628346" y="-7044808"/>
                <a:ext cx="12385408" cy="15385600"/>
              </a:xfrm>
              <a:prstGeom prst="rect">
                <a:avLst/>
              </a:prstGeom>
            </p:spPr>
          </p:pic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5340000">
                <a:off x="15724698" y="-3198408"/>
                <a:ext cx="6192704" cy="7692800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3962383" y="-2410227"/>
              <a:ext cx="6058514" cy="7031984"/>
              <a:chOff x="13962383" y="-2410227"/>
              <a:chExt cx="6058514" cy="7031984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6200000">
                <a:off x="10933126" y="-5926220"/>
                <a:ext cx="12117028" cy="14063969"/>
              </a:xfrm>
              <a:prstGeom prst="rect">
                <a:avLst/>
              </a:prstGeom>
            </p:spPr>
          </p:pic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6200000">
                <a:off x="13962383" y="-2410227"/>
                <a:ext cx="6058514" cy="7031984"/>
              </a:xfrm>
              <a:prstGeom prst="rect">
                <a:avLst/>
              </a:prstGeom>
            </p:spPr>
          </p:pic>
        </p:grpSp>
      </p:grpSp>
      <p:grpSp>
        <p:nvGrpSpPr>
          <p:cNvPr id="1001" name="그룹 1001"/>
          <p:cNvGrpSpPr/>
          <p:nvPr/>
        </p:nvGrpSpPr>
        <p:grpSpPr>
          <a:xfrm>
            <a:off x="821566" y="3336830"/>
            <a:ext cx="6171429" cy="4869257"/>
            <a:chOff x="821566" y="3130353"/>
            <a:chExt cx="6171429" cy="48692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21566" y="3130353"/>
              <a:ext cx="6171429" cy="486925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213063" y="3171597"/>
            <a:ext cx="8523355" cy="2040043"/>
            <a:chOff x="7213063" y="2965120"/>
            <a:chExt cx="8523355" cy="2040043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213063" y="2965120"/>
              <a:ext cx="8523355" cy="204004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575068" y="4349651"/>
            <a:ext cx="8523355" cy="2139668"/>
            <a:chOff x="9575068" y="4143174"/>
            <a:chExt cx="8523355" cy="2139668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575068" y="4143174"/>
              <a:ext cx="8523355" cy="213966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040166" y="5895391"/>
            <a:ext cx="6869149" cy="3710584"/>
            <a:chOff x="8040166" y="5895391"/>
            <a:chExt cx="6869149" cy="3710584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040166" y="5895391"/>
              <a:ext cx="6869149" cy="3710584"/>
            </a:xfrm>
            <a:prstGeom prst="rect">
              <a:avLst/>
            </a:prstGeom>
          </p:spPr>
        </p:pic>
      </p:grpSp>
      <p:sp>
        <p:nvSpPr>
          <p:cNvPr id="24" name="Object 2">
            <a:extLst>
              <a:ext uri="{FF2B5EF4-FFF2-40B4-BE49-F238E27FC236}">
                <a16:creationId xmlns:a16="http://schemas.microsoft.com/office/drawing/2014/main" id="{01DFFE9C-C92B-4218-9285-16590A66C0B5}"/>
              </a:ext>
            </a:extLst>
          </p:cNvPr>
          <p:cNvSpPr txBox="1"/>
          <p:nvPr/>
        </p:nvSpPr>
        <p:spPr>
          <a:xfrm>
            <a:off x="3177952" y="673977"/>
            <a:ext cx="11777429" cy="132343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8000" kern="0" spc="-400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gradFill>
                  <a:gsLst>
                    <a:gs pos="0">
                      <a:srgbClr val="3B8ECE"/>
                    </a:gs>
                    <a:gs pos="72000">
                      <a:srgbClr val="08D68E"/>
                    </a:gs>
                    <a:gs pos="100000">
                      <a:srgbClr val="08D68E"/>
                    </a:gs>
                  </a:gsLst>
                  <a:lin ang="8100000" scaled="0"/>
                </a:gradFill>
                <a:latin typeface="LG Smart UI Bold" panose="020B0800000101010101" pitchFamily="50" charset="-127"/>
                <a:ea typeface="LG Smart UI Bold" panose="020B0800000101010101" pitchFamily="50" charset="-127"/>
                <a:cs typeface="굴림" pitchFamily="34" charset="0"/>
              </a:rPr>
              <a:t>선정배경</a:t>
            </a:r>
            <a:endParaRPr lang="en-US" dirty="0">
              <a:ln>
                <a:solidFill>
                  <a:schemeClr val="accent2">
                    <a:lumMod val="60000"/>
                    <a:lumOff val="40000"/>
                    <a:alpha val="0"/>
                  </a:schemeClr>
                </a:solidFill>
              </a:ln>
              <a:gradFill>
                <a:gsLst>
                  <a:gs pos="0">
                    <a:srgbClr val="3B8ECE"/>
                  </a:gs>
                  <a:gs pos="72000">
                    <a:srgbClr val="08D68E"/>
                  </a:gs>
                  <a:gs pos="100000">
                    <a:srgbClr val="08D68E"/>
                  </a:gs>
                </a:gsLst>
                <a:lin ang="8100000" scaled="0"/>
              </a:gradFill>
              <a:latin typeface="LG Smart UI Bold" panose="020B0800000101010101" pitchFamily="50" charset="-127"/>
              <a:ea typeface="LG Smart UI Bold" panose="020B0800000101010101" pitchFamily="50" charset="-127"/>
              <a:cs typeface="Calibri"/>
            </a:endParaRPr>
          </a:p>
        </p:txBody>
      </p:sp>
      <p:sp>
        <p:nvSpPr>
          <p:cNvPr id="26" name="Object 3">
            <a:extLst>
              <a:ext uri="{FF2B5EF4-FFF2-40B4-BE49-F238E27FC236}">
                <a16:creationId xmlns:a16="http://schemas.microsoft.com/office/drawing/2014/main" id="{2FB32686-9CBB-4FC9-966F-5A783CB4E7B6}"/>
              </a:ext>
            </a:extLst>
          </p:cNvPr>
          <p:cNvSpPr txBox="1"/>
          <p:nvPr/>
        </p:nvSpPr>
        <p:spPr>
          <a:xfrm>
            <a:off x="1315157" y="837196"/>
            <a:ext cx="6832545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200" kern="0" spc="-400" dirty="0" err="1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굴림" pitchFamily="34" charset="0"/>
              </a:rPr>
              <a:t>프로젝트</a:t>
            </a:r>
            <a:r>
              <a:rPr lang="en-US" altLang="ko-KR" sz="3200" kern="0" spc="-400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굴림" pitchFamily="34" charset="0"/>
              </a:rPr>
              <a:t> </a:t>
            </a:r>
            <a:r>
              <a:rPr lang="en-US" altLang="ko-KR" sz="3200" kern="0" spc="-400" dirty="0" err="1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굴림" pitchFamily="34" charset="0"/>
              </a:rPr>
              <a:t>소개</a:t>
            </a:r>
            <a:endParaRPr lang="en-US" sz="3600" dirty="0">
              <a:ln>
                <a:solidFill>
                  <a:schemeClr val="accent2">
                    <a:lumMod val="60000"/>
                    <a:lumOff val="40000"/>
                    <a:alpha val="0"/>
                  </a:schemeClr>
                </a:solidFill>
              </a:ln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pic>
        <p:nvPicPr>
          <p:cNvPr id="27" name="그림 9">
            <a:extLst>
              <a:ext uri="{FF2B5EF4-FFF2-40B4-BE49-F238E27FC236}">
                <a16:creationId xmlns:a16="http://schemas.microsoft.com/office/drawing/2014/main" id="{A4C93C42-E96F-43EB-AE0C-AC0A08B73A1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8623" y="808567"/>
            <a:ext cx="626534" cy="612423"/>
          </a:xfrm>
          <a:prstGeom prst="rect">
            <a:avLst/>
          </a:prstGeom>
        </p:spPr>
      </p:pic>
      <p:sp>
        <p:nvSpPr>
          <p:cNvPr id="29" name="Object 17">
            <a:extLst>
              <a:ext uri="{FF2B5EF4-FFF2-40B4-BE49-F238E27FC236}">
                <a16:creationId xmlns:a16="http://schemas.microsoft.com/office/drawing/2014/main" id="{59969DE1-612C-461C-893F-9C2ADE731511}"/>
              </a:ext>
            </a:extLst>
          </p:cNvPr>
          <p:cNvSpPr txBox="1"/>
          <p:nvPr/>
        </p:nvSpPr>
        <p:spPr>
          <a:xfrm>
            <a:off x="4415471" y="2316802"/>
            <a:ext cx="9457058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2400" kern="0" spc="-100" dirty="0" err="1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하지만</a:t>
            </a:r>
            <a:r>
              <a:rPr lang="en-US" altLang="ko-KR" sz="2400" kern="0" spc="-100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</a:t>
            </a:r>
            <a:r>
              <a:rPr lang="en-US" altLang="ko-KR" sz="2400" kern="0" spc="-100" dirty="0" err="1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최근</a:t>
            </a:r>
            <a:r>
              <a:rPr lang="en-US" altLang="ko-KR" sz="2400" kern="0" spc="-100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</a:t>
            </a:r>
            <a:r>
              <a:rPr lang="en-US" altLang="ko-KR" sz="2400" kern="0" spc="-100" dirty="0" err="1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개인투자자의</a:t>
            </a:r>
            <a:r>
              <a:rPr lang="en-US" altLang="ko-KR" sz="2400" kern="0" spc="-100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</a:t>
            </a:r>
            <a:r>
              <a:rPr lang="en-US" altLang="ko-KR" sz="2400" kern="0" spc="-100" dirty="0" err="1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손실이</a:t>
            </a:r>
            <a:r>
              <a:rPr lang="en-US" altLang="ko-KR" sz="2400" kern="0" spc="-100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</a:t>
            </a:r>
            <a:r>
              <a:rPr lang="en-US" altLang="ko-KR" sz="2400" kern="0" spc="-100" dirty="0" err="1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매우</a:t>
            </a:r>
            <a:r>
              <a:rPr lang="en-US" altLang="ko-KR" sz="2400" kern="0" spc="-100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큼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0BF1B282-F4A5-410F-AE09-97FDC6D685E1}"/>
              </a:ext>
            </a:extLst>
          </p:cNvPr>
          <p:cNvGrpSpPr/>
          <p:nvPr/>
        </p:nvGrpSpPr>
        <p:grpSpPr>
          <a:xfrm>
            <a:off x="8942601" y="2860174"/>
            <a:ext cx="7449950" cy="6704955"/>
            <a:chOff x="8942601" y="2860174"/>
            <a:chExt cx="7449950" cy="6704955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942601" y="2860174"/>
              <a:ext cx="7449950" cy="6704955"/>
            </a:xfrm>
            <a:prstGeom prst="rect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D4F56EDA-71BD-4DBC-B93B-97AB354CC14D}"/>
                </a:ext>
              </a:extLst>
            </p:cNvPr>
            <p:cNvSpPr/>
            <p:nvPr/>
          </p:nvSpPr>
          <p:spPr>
            <a:xfrm>
              <a:off x="9144000" y="7055273"/>
              <a:ext cx="1877344" cy="2400009"/>
            </a:xfrm>
            <a:prstGeom prst="rect">
              <a:avLst/>
            </a:prstGeom>
            <a:solidFill>
              <a:srgbClr val="FF0000">
                <a:alpha val="5000"/>
              </a:srgbClr>
            </a:solidFill>
            <a:ln w="3810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0FC59AD7-5B92-4929-B6F9-FEB526A61CF6}"/>
              </a:ext>
            </a:extLst>
          </p:cNvPr>
          <p:cNvSpPr txBox="1"/>
          <p:nvPr/>
        </p:nvSpPr>
        <p:spPr>
          <a:xfrm>
            <a:off x="17965476" y="9916439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solidFill>
                  <a:schemeClr val="bg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6</a:t>
            </a:r>
            <a:endParaRPr lang="ko-KR" altLang="en-US" dirty="0">
              <a:solidFill>
                <a:schemeClr val="bg1"/>
              </a:solidFill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788719" y="6998309"/>
            <a:ext cx="6817816" cy="8469337"/>
            <a:chOff x="-1788719" y="6998309"/>
            <a:chExt cx="6817816" cy="846933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340000">
              <a:off x="-5197627" y="2763640"/>
              <a:ext cx="13635633" cy="16938674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340000">
              <a:off x="-1788719" y="6998309"/>
              <a:ext cx="6817816" cy="846933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475648" y="-2515017"/>
            <a:ext cx="9245549" cy="6658191"/>
            <a:chOff x="13475648" y="-2515017"/>
            <a:chExt cx="9245549" cy="6658191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5724698" y="-3198408"/>
              <a:ext cx="6192704" cy="7692800"/>
              <a:chOff x="15724698" y="-3198408"/>
              <a:chExt cx="6192704" cy="7692800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5340000">
                <a:off x="12628346" y="-7044808"/>
                <a:ext cx="12385408" cy="15385600"/>
              </a:xfrm>
              <a:prstGeom prst="rect">
                <a:avLst/>
              </a:prstGeom>
            </p:spPr>
          </p:pic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5340000">
                <a:off x="15724698" y="-3198408"/>
                <a:ext cx="6192704" cy="7692800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3962383" y="-2410227"/>
              <a:ext cx="6058514" cy="7031984"/>
              <a:chOff x="13962383" y="-2410227"/>
              <a:chExt cx="6058514" cy="7031984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6200000">
                <a:off x="10933126" y="-5926220"/>
                <a:ext cx="12117028" cy="14063969"/>
              </a:xfrm>
              <a:prstGeom prst="rect">
                <a:avLst/>
              </a:prstGeom>
            </p:spPr>
          </p:pic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6200000">
                <a:off x="13962383" y="-2410227"/>
                <a:ext cx="6058514" cy="7031984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2632396" y="2198854"/>
            <a:ext cx="13020922" cy="6704729"/>
            <a:chOff x="2632396" y="2198854"/>
            <a:chExt cx="13020922" cy="670472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632396" y="2198854"/>
              <a:ext cx="13020922" cy="6704729"/>
            </a:xfrm>
            <a:prstGeom prst="rect">
              <a:avLst/>
            </a:prstGeom>
          </p:spPr>
        </p:pic>
      </p:grpSp>
      <p:sp>
        <p:nvSpPr>
          <p:cNvPr id="15" name="Object 2">
            <a:extLst>
              <a:ext uri="{FF2B5EF4-FFF2-40B4-BE49-F238E27FC236}">
                <a16:creationId xmlns:a16="http://schemas.microsoft.com/office/drawing/2014/main" id="{456733AF-CB79-4E4D-A311-B8EE8D391D74}"/>
              </a:ext>
            </a:extLst>
          </p:cNvPr>
          <p:cNvSpPr txBox="1"/>
          <p:nvPr/>
        </p:nvSpPr>
        <p:spPr>
          <a:xfrm>
            <a:off x="3177952" y="673977"/>
            <a:ext cx="11777429" cy="132343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8000" kern="0" spc="-400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gradFill>
                  <a:gsLst>
                    <a:gs pos="0">
                      <a:srgbClr val="3B8ECE"/>
                    </a:gs>
                    <a:gs pos="72000">
                      <a:srgbClr val="08D68E"/>
                    </a:gs>
                    <a:gs pos="100000">
                      <a:srgbClr val="08D68E"/>
                    </a:gs>
                  </a:gsLst>
                  <a:lin ang="8100000" scaled="0"/>
                </a:gradFill>
                <a:latin typeface="LG Smart UI Bold" panose="020B0800000101010101" pitchFamily="50" charset="-127"/>
                <a:ea typeface="LG Smart UI Bold" panose="020B0800000101010101" pitchFamily="50" charset="-127"/>
                <a:cs typeface="굴림" pitchFamily="34" charset="0"/>
              </a:rPr>
              <a:t>선정배경</a:t>
            </a:r>
            <a:endParaRPr lang="en-US" dirty="0">
              <a:ln>
                <a:solidFill>
                  <a:schemeClr val="accent2">
                    <a:lumMod val="60000"/>
                    <a:lumOff val="40000"/>
                    <a:alpha val="0"/>
                  </a:schemeClr>
                </a:solidFill>
              </a:ln>
              <a:gradFill>
                <a:gsLst>
                  <a:gs pos="0">
                    <a:srgbClr val="3B8ECE"/>
                  </a:gs>
                  <a:gs pos="72000">
                    <a:srgbClr val="08D68E"/>
                  </a:gs>
                  <a:gs pos="100000">
                    <a:srgbClr val="08D68E"/>
                  </a:gs>
                </a:gsLst>
                <a:lin ang="8100000" scaled="0"/>
              </a:gradFill>
              <a:latin typeface="LG Smart UI Bold" panose="020B0800000101010101" pitchFamily="50" charset="-127"/>
              <a:ea typeface="LG Smart UI Bold" panose="020B0800000101010101" pitchFamily="50" charset="-127"/>
              <a:cs typeface="Calibri"/>
            </a:endParaRPr>
          </a:p>
        </p:txBody>
      </p:sp>
      <p:sp>
        <p:nvSpPr>
          <p:cNvPr id="16" name="Object 3">
            <a:extLst>
              <a:ext uri="{FF2B5EF4-FFF2-40B4-BE49-F238E27FC236}">
                <a16:creationId xmlns:a16="http://schemas.microsoft.com/office/drawing/2014/main" id="{2CEB5DCF-FCD5-4E8B-B682-BAB04BDD5B23}"/>
              </a:ext>
            </a:extLst>
          </p:cNvPr>
          <p:cNvSpPr txBox="1"/>
          <p:nvPr/>
        </p:nvSpPr>
        <p:spPr>
          <a:xfrm>
            <a:off x="1315157" y="837196"/>
            <a:ext cx="6832545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200" kern="0" spc="-400" dirty="0" err="1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굴림" pitchFamily="34" charset="0"/>
              </a:rPr>
              <a:t>프로젝트</a:t>
            </a:r>
            <a:r>
              <a:rPr lang="en-US" altLang="ko-KR" sz="3200" kern="0" spc="-400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굴림" pitchFamily="34" charset="0"/>
              </a:rPr>
              <a:t> </a:t>
            </a:r>
            <a:r>
              <a:rPr lang="en-US" altLang="ko-KR" sz="3200" kern="0" spc="-400" dirty="0" err="1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굴림" pitchFamily="34" charset="0"/>
              </a:rPr>
              <a:t>소개</a:t>
            </a:r>
            <a:endParaRPr lang="en-US" sz="3600" dirty="0">
              <a:ln>
                <a:solidFill>
                  <a:schemeClr val="accent2">
                    <a:lumMod val="60000"/>
                    <a:lumOff val="40000"/>
                    <a:alpha val="0"/>
                  </a:schemeClr>
                </a:solidFill>
              </a:ln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pic>
        <p:nvPicPr>
          <p:cNvPr id="17" name="그림 9">
            <a:extLst>
              <a:ext uri="{FF2B5EF4-FFF2-40B4-BE49-F238E27FC236}">
                <a16:creationId xmlns:a16="http://schemas.microsoft.com/office/drawing/2014/main" id="{D6E74C10-6B7A-4EC6-9A15-75ADC483FCE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8623" y="808567"/>
            <a:ext cx="626534" cy="61242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2E00E25-117A-42E7-84F9-6C070FABE683}"/>
              </a:ext>
            </a:extLst>
          </p:cNvPr>
          <p:cNvSpPr txBox="1"/>
          <p:nvPr/>
        </p:nvSpPr>
        <p:spPr>
          <a:xfrm>
            <a:off x="17978300" y="9916439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solidFill>
                  <a:schemeClr val="bg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7</a:t>
            </a:r>
            <a:endParaRPr lang="ko-KR" altLang="en-US" dirty="0">
              <a:solidFill>
                <a:schemeClr val="bg1"/>
              </a:solidFill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그룹 1001">
            <a:extLst>
              <a:ext uri="{FF2B5EF4-FFF2-40B4-BE49-F238E27FC236}">
                <a16:creationId xmlns:a16="http://schemas.microsoft.com/office/drawing/2014/main" id="{E5852A21-2395-489D-AEAF-F6ACAA84007A}"/>
              </a:ext>
            </a:extLst>
          </p:cNvPr>
          <p:cNvGrpSpPr/>
          <p:nvPr/>
        </p:nvGrpSpPr>
        <p:grpSpPr>
          <a:xfrm>
            <a:off x="-1788719" y="6998309"/>
            <a:ext cx="6817816" cy="8469337"/>
            <a:chOff x="-1788719" y="6998309"/>
            <a:chExt cx="6817816" cy="8469337"/>
          </a:xfrm>
        </p:grpSpPr>
        <p:pic>
          <p:nvPicPr>
            <p:cNvPr id="78" name="Object 3">
              <a:extLst>
                <a:ext uri="{FF2B5EF4-FFF2-40B4-BE49-F238E27FC236}">
                  <a16:creationId xmlns:a16="http://schemas.microsoft.com/office/drawing/2014/main" id="{3405B75A-A525-48CB-ABDF-8DC4A14081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340000">
              <a:off x="-5197627" y="2763640"/>
              <a:ext cx="13635633" cy="16938674"/>
            </a:xfrm>
            <a:prstGeom prst="rect">
              <a:avLst/>
            </a:prstGeom>
          </p:spPr>
        </p:pic>
        <p:pic>
          <p:nvPicPr>
            <p:cNvPr id="79" name="Object 4">
              <a:extLst>
                <a:ext uri="{FF2B5EF4-FFF2-40B4-BE49-F238E27FC236}">
                  <a16:creationId xmlns:a16="http://schemas.microsoft.com/office/drawing/2014/main" id="{81989E09-D5D3-4BC8-8153-B5A80AEC60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340000">
              <a:off x="-1788719" y="6998309"/>
              <a:ext cx="6817816" cy="8469337"/>
            </a:xfrm>
            <a:prstGeom prst="rect">
              <a:avLst/>
            </a:prstGeom>
          </p:spPr>
        </p:pic>
      </p:grpSp>
      <p:grpSp>
        <p:nvGrpSpPr>
          <p:cNvPr id="80" name="그룹 1002">
            <a:extLst>
              <a:ext uri="{FF2B5EF4-FFF2-40B4-BE49-F238E27FC236}">
                <a16:creationId xmlns:a16="http://schemas.microsoft.com/office/drawing/2014/main" id="{11C751FD-BFCC-447C-9FAE-F3543513562D}"/>
              </a:ext>
            </a:extLst>
          </p:cNvPr>
          <p:cNvGrpSpPr/>
          <p:nvPr/>
        </p:nvGrpSpPr>
        <p:grpSpPr>
          <a:xfrm>
            <a:off x="13475648" y="-2515017"/>
            <a:ext cx="9245549" cy="6658191"/>
            <a:chOff x="13475648" y="-2515017"/>
            <a:chExt cx="9245549" cy="6658191"/>
          </a:xfrm>
        </p:grpSpPr>
        <p:grpSp>
          <p:nvGrpSpPr>
            <p:cNvPr id="81" name="그룹 1003">
              <a:extLst>
                <a:ext uri="{FF2B5EF4-FFF2-40B4-BE49-F238E27FC236}">
                  <a16:creationId xmlns:a16="http://schemas.microsoft.com/office/drawing/2014/main" id="{61B4537A-4A9D-416E-96B3-1258FFBB0173}"/>
                </a:ext>
              </a:extLst>
            </p:cNvPr>
            <p:cNvGrpSpPr/>
            <p:nvPr/>
          </p:nvGrpSpPr>
          <p:grpSpPr>
            <a:xfrm>
              <a:off x="15724698" y="-3198408"/>
              <a:ext cx="6192704" cy="7692800"/>
              <a:chOff x="15724698" y="-3198408"/>
              <a:chExt cx="6192704" cy="7692800"/>
            </a:xfrm>
          </p:grpSpPr>
          <p:pic>
            <p:nvPicPr>
              <p:cNvPr id="85" name="Object 8">
                <a:extLst>
                  <a:ext uri="{FF2B5EF4-FFF2-40B4-BE49-F238E27FC236}">
                    <a16:creationId xmlns:a16="http://schemas.microsoft.com/office/drawing/2014/main" id="{885C68F5-2CDD-463F-ABC8-7575C0DD6E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5340000">
                <a:off x="12628346" y="-7044808"/>
                <a:ext cx="12385408" cy="15385600"/>
              </a:xfrm>
              <a:prstGeom prst="rect">
                <a:avLst/>
              </a:prstGeom>
            </p:spPr>
          </p:pic>
          <p:pic>
            <p:nvPicPr>
              <p:cNvPr id="86" name="Object 9">
                <a:extLst>
                  <a:ext uri="{FF2B5EF4-FFF2-40B4-BE49-F238E27FC236}">
                    <a16:creationId xmlns:a16="http://schemas.microsoft.com/office/drawing/2014/main" id="{1DAFE3A9-0EBB-4E0D-AA13-E433C3CC63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5340000">
                <a:off x="15724698" y="-3198408"/>
                <a:ext cx="6192704" cy="7692800"/>
              </a:xfrm>
              <a:prstGeom prst="rect">
                <a:avLst/>
              </a:prstGeom>
            </p:spPr>
          </p:pic>
        </p:grpSp>
        <p:grpSp>
          <p:nvGrpSpPr>
            <p:cNvPr id="82" name="그룹 1004">
              <a:extLst>
                <a:ext uri="{FF2B5EF4-FFF2-40B4-BE49-F238E27FC236}">
                  <a16:creationId xmlns:a16="http://schemas.microsoft.com/office/drawing/2014/main" id="{3D3B6158-4270-45A7-991B-67E944187581}"/>
                </a:ext>
              </a:extLst>
            </p:cNvPr>
            <p:cNvGrpSpPr/>
            <p:nvPr/>
          </p:nvGrpSpPr>
          <p:grpSpPr>
            <a:xfrm>
              <a:off x="13962383" y="-2410227"/>
              <a:ext cx="6058514" cy="7031984"/>
              <a:chOff x="13962383" y="-2410227"/>
              <a:chExt cx="6058514" cy="7031984"/>
            </a:xfrm>
          </p:grpSpPr>
          <p:pic>
            <p:nvPicPr>
              <p:cNvPr id="83" name="Object 12">
                <a:extLst>
                  <a:ext uri="{FF2B5EF4-FFF2-40B4-BE49-F238E27FC236}">
                    <a16:creationId xmlns:a16="http://schemas.microsoft.com/office/drawing/2014/main" id="{4C3CC6A8-66B0-4716-944B-4292BD093F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6200000">
                <a:off x="10933126" y="-5926220"/>
                <a:ext cx="12117028" cy="14063969"/>
              </a:xfrm>
              <a:prstGeom prst="rect">
                <a:avLst/>
              </a:prstGeom>
            </p:spPr>
          </p:pic>
          <p:pic>
            <p:nvPicPr>
              <p:cNvPr id="84" name="Object 13">
                <a:extLst>
                  <a:ext uri="{FF2B5EF4-FFF2-40B4-BE49-F238E27FC236}">
                    <a16:creationId xmlns:a16="http://schemas.microsoft.com/office/drawing/2014/main" id="{AE408197-3458-4ADC-AFF5-6E179529B2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6200000">
                <a:off x="13962383" y="-2410227"/>
                <a:ext cx="6058514" cy="7031984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-912798" y="3357185"/>
            <a:ext cx="9512143" cy="5863132"/>
            <a:chOff x="-1522398" y="3357185"/>
            <a:chExt cx="9512143" cy="5863132"/>
          </a:xfrm>
        </p:grpSpPr>
        <p:sp>
          <p:nvSpPr>
            <p:cNvPr id="18" name="Object 18"/>
            <p:cNvSpPr txBox="1"/>
            <p:nvPr/>
          </p:nvSpPr>
          <p:spPr>
            <a:xfrm>
              <a:off x="2283659" y="3357185"/>
              <a:ext cx="5706086" cy="36933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800" dirty="0">
                  <a:ln>
                    <a:solidFill>
                      <a:schemeClr val="accent2">
                        <a:lumMod val="60000"/>
                        <a:lumOff val="40000"/>
                        <a:alpha val="0"/>
                      </a:schemeClr>
                    </a:solidFill>
                  </a:ln>
                  <a:solidFill>
                    <a:srgbClr val="FFFFFF"/>
                  </a:solidFill>
                  <a:latin typeface="LG Smart UI Regular" panose="020B0500000101010101" pitchFamily="50" charset="-127"/>
                  <a:ea typeface="LG Smart UI Regular" panose="020B0500000101010101" pitchFamily="50" charset="-127"/>
                  <a:cs typeface="굴림" pitchFamily="34" charset="0"/>
                </a:rPr>
                <a:t>&lt;국내 로보어드바이저 시장 규모와 전망&gt;</a:t>
              </a:r>
              <a:endParaRPr lang="en-US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latin typeface="LG Smart UI Regular" panose="020B0500000101010101" pitchFamily="50" charset="-127"/>
                <a:ea typeface="LG Smart UI Regular" panose="020B0500000101010101" pitchFamily="50" charset="-127"/>
              </a:endParaRPr>
            </a:p>
          </p:txBody>
        </p:sp>
        <p:sp>
          <p:nvSpPr>
            <p:cNvPr id="19" name="Object 19"/>
            <p:cNvSpPr txBox="1"/>
            <p:nvPr/>
          </p:nvSpPr>
          <p:spPr>
            <a:xfrm>
              <a:off x="1842706" y="8905163"/>
              <a:ext cx="504183" cy="26161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100" dirty="0">
                  <a:ln>
                    <a:solidFill>
                      <a:schemeClr val="accent2">
                        <a:lumMod val="60000"/>
                        <a:lumOff val="40000"/>
                        <a:alpha val="0"/>
                      </a:schemeClr>
                    </a:solidFill>
                  </a:ln>
                  <a:solidFill>
                    <a:srgbClr val="FFFFFF"/>
                  </a:solidFill>
                  <a:latin typeface="LG Smart UI Regular" panose="020B0500000101010101" pitchFamily="50" charset="-127"/>
                  <a:ea typeface="LG Smart UI Regular" panose="020B0500000101010101" pitchFamily="50" charset="-127"/>
                  <a:cs typeface="굴림" pitchFamily="34" charset="0"/>
                </a:rPr>
                <a:t>2021</a:t>
              </a:r>
              <a:endParaRPr lang="en-US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latin typeface="LG Smart UI Regular" panose="020B0500000101010101" pitchFamily="50" charset="-127"/>
                <a:ea typeface="LG Smart UI Regular" panose="020B0500000101010101" pitchFamily="50" charset="-127"/>
              </a:endParaRPr>
            </a:p>
          </p:txBody>
        </p:sp>
        <p:grpSp>
          <p:nvGrpSpPr>
            <p:cNvPr id="1006" name="그룹 1006"/>
            <p:cNvGrpSpPr/>
            <p:nvPr/>
          </p:nvGrpSpPr>
          <p:grpSpPr>
            <a:xfrm>
              <a:off x="5197397" y="5567397"/>
              <a:ext cx="919684" cy="3145688"/>
              <a:chOff x="5197397" y="5567397"/>
              <a:chExt cx="919684" cy="3145688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5197397" y="5567397"/>
                <a:ext cx="919684" cy="314568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6494496" y="3811298"/>
              <a:ext cx="919684" cy="4901788"/>
              <a:chOff x="6494496" y="3811298"/>
              <a:chExt cx="919684" cy="4901788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6494496" y="3811298"/>
                <a:ext cx="919684" cy="490178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3965520" y="6827989"/>
              <a:ext cx="919684" cy="1885097"/>
              <a:chOff x="3965520" y="6827989"/>
              <a:chExt cx="919684" cy="1885097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965520" y="6827989"/>
                <a:ext cx="919684" cy="1885097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2760383" y="7425356"/>
              <a:ext cx="919684" cy="1287730"/>
              <a:chOff x="2760383" y="7425356"/>
              <a:chExt cx="919684" cy="1287730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2760383" y="7425356"/>
                <a:ext cx="919684" cy="1287730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566796" y="7971282"/>
              <a:ext cx="919684" cy="741803"/>
              <a:chOff x="1566796" y="7971282"/>
              <a:chExt cx="919684" cy="741803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566796" y="7971282"/>
                <a:ext cx="919684" cy="741803"/>
              </a:xfrm>
              <a:prstGeom prst="rect">
                <a:avLst/>
              </a:prstGeom>
            </p:spPr>
          </p:pic>
        </p:grpSp>
        <p:sp>
          <p:nvSpPr>
            <p:cNvPr id="35" name="Object 35"/>
            <p:cNvSpPr txBox="1"/>
            <p:nvPr/>
          </p:nvSpPr>
          <p:spPr>
            <a:xfrm>
              <a:off x="2978430" y="8925516"/>
              <a:ext cx="656664" cy="26161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100" dirty="0">
                  <a:ln>
                    <a:solidFill>
                      <a:schemeClr val="accent2">
                        <a:lumMod val="60000"/>
                        <a:lumOff val="40000"/>
                        <a:alpha val="0"/>
                      </a:schemeClr>
                    </a:solidFill>
                  </a:ln>
                  <a:solidFill>
                    <a:srgbClr val="FFFFFF"/>
                  </a:solidFill>
                  <a:latin typeface="LG Smart UI Regular" panose="020B0500000101010101" pitchFamily="50" charset="-127"/>
                  <a:ea typeface="LG Smart UI Regular" panose="020B0500000101010101" pitchFamily="50" charset="-127"/>
                  <a:cs typeface="굴림" pitchFamily="34" charset="0"/>
                </a:rPr>
                <a:t>2022</a:t>
              </a:r>
              <a:endParaRPr lang="en-US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latin typeface="LG Smart UI Regular" panose="020B0500000101010101" pitchFamily="50" charset="-127"/>
                <a:ea typeface="LG Smart UI Regular" panose="020B0500000101010101" pitchFamily="50" charset="-127"/>
              </a:endParaRPr>
            </a:p>
          </p:txBody>
        </p:sp>
        <p:sp>
          <p:nvSpPr>
            <p:cNvPr id="36" name="Object 36"/>
            <p:cNvSpPr txBox="1"/>
            <p:nvPr/>
          </p:nvSpPr>
          <p:spPr>
            <a:xfrm>
              <a:off x="4318881" y="8952660"/>
              <a:ext cx="573682" cy="26161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100" dirty="0">
                  <a:ln>
                    <a:solidFill>
                      <a:schemeClr val="accent2">
                        <a:lumMod val="60000"/>
                        <a:lumOff val="40000"/>
                        <a:alpha val="0"/>
                      </a:schemeClr>
                    </a:solidFill>
                  </a:ln>
                  <a:solidFill>
                    <a:srgbClr val="FFFFFF"/>
                  </a:solidFill>
                  <a:latin typeface="LG Smart UI Regular" panose="020B0500000101010101" pitchFamily="50" charset="-127"/>
                  <a:ea typeface="LG Smart UI Regular" panose="020B0500000101010101" pitchFamily="50" charset="-127"/>
                  <a:cs typeface="굴림" pitchFamily="34" charset="0"/>
                </a:rPr>
                <a:t>2023</a:t>
              </a:r>
              <a:endParaRPr lang="en-US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latin typeface="LG Smart UI Regular" panose="020B0500000101010101" pitchFamily="50" charset="-127"/>
                <a:ea typeface="LG Smart UI Regular" panose="020B0500000101010101" pitchFamily="50" charset="-127"/>
              </a:endParaRPr>
            </a:p>
          </p:txBody>
        </p:sp>
        <p:sp>
          <p:nvSpPr>
            <p:cNvPr id="37" name="Object 37"/>
            <p:cNvSpPr txBox="1"/>
            <p:nvPr/>
          </p:nvSpPr>
          <p:spPr>
            <a:xfrm>
              <a:off x="5474784" y="8958707"/>
              <a:ext cx="594012" cy="26161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100" dirty="0">
                  <a:ln>
                    <a:solidFill>
                      <a:schemeClr val="accent2">
                        <a:lumMod val="60000"/>
                        <a:lumOff val="40000"/>
                        <a:alpha val="0"/>
                      </a:schemeClr>
                    </a:solidFill>
                  </a:ln>
                  <a:solidFill>
                    <a:srgbClr val="FFFFFF"/>
                  </a:solidFill>
                  <a:latin typeface="LG Smart UI Regular" panose="020B0500000101010101" pitchFamily="50" charset="-127"/>
                  <a:ea typeface="LG Smart UI Regular" panose="020B0500000101010101" pitchFamily="50" charset="-127"/>
                  <a:cs typeface="굴림" pitchFamily="34" charset="0"/>
                </a:rPr>
                <a:t>2024</a:t>
              </a:r>
              <a:endParaRPr lang="en-US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latin typeface="LG Smart UI Regular" panose="020B0500000101010101" pitchFamily="50" charset="-127"/>
                <a:ea typeface="LG Smart UI Regular" panose="020B0500000101010101" pitchFamily="50" charset="-127"/>
              </a:endParaRPr>
            </a:p>
          </p:txBody>
        </p:sp>
        <p:sp>
          <p:nvSpPr>
            <p:cNvPr id="38" name="Object 38"/>
            <p:cNvSpPr txBox="1"/>
            <p:nvPr/>
          </p:nvSpPr>
          <p:spPr>
            <a:xfrm>
              <a:off x="6791115" y="8958707"/>
              <a:ext cx="613313" cy="26161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100" dirty="0">
                  <a:ln>
                    <a:solidFill>
                      <a:schemeClr val="accent2">
                        <a:lumMod val="60000"/>
                        <a:lumOff val="40000"/>
                        <a:alpha val="0"/>
                      </a:schemeClr>
                    </a:solidFill>
                  </a:ln>
                  <a:solidFill>
                    <a:srgbClr val="FFFFFF"/>
                  </a:solidFill>
                  <a:latin typeface="LG Smart UI Regular" panose="020B0500000101010101" pitchFamily="50" charset="-127"/>
                  <a:ea typeface="LG Smart UI Regular" panose="020B0500000101010101" pitchFamily="50" charset="-127"/>
                  <a:cs typeface="굴림" pitchFamily="34" charset="0"/>
                </a:rPr>
                <a:t>2025</a:t>
              </a:r>
              <a:endParaRPr lang="en-US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latin typeface="LG Smart UI Regular" panose="020B0500000101010101" pitchFamily="50" charset="-127"/>
                <a:ea typeface="LG Smart UI Regular" panose="020B0500000101010101" pitchFamily="50" charset="-127"/>
              </a:endParaRPr>
            </a:p>
          </p:txBody>
        </p:sp>
        <p:grpSp>
          <p:nvGrpSpPr>
            <p:cNvPr id="1011" name="그룹 1011"/>
            <p:cNvGrpSpPr/>
            <p:nvPr/>
          </p:nvGrpSpPr>
          <p:grpSpPr>
            <a:xfrm>
              <a:off x="-1522398" y="6213789"/>
              <a:ext cx="5004126" cy="81423"/>
              <a:chOff x="-1522398" y="6213789"/>
              <a:chExt cx="5004126" cy="81423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 rot="-5400000">
                <a:off x="-1522398" y="6213789"/>
                <a:ext cx="5004126" cy="81423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959309" y="8675140"/>
              <a:ext cx="6877253" cy="81423"/>
              <a:chOff x="959309" y="8675140"/>
              <a:chExt cx="6877253" cy="81423"/>
            </a:xfrm>
          </p:grpSpPr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959309" y="8675140"/>
                <a:ext cx="6877253" cy="81423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787786" y="7528784"/>
              <a:ext cx="396884" cy="25445"/>
              <a:chOff x="787786" y="7528784"/>
              <a:chExt cx="396884" cy="25445"/>
            </a:xfrm>
          </p:grpSpPr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787786" y="7528784"/>
                <a:ext cx="396884" cy="25445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779643" y="6747120"/>
              <a:ext cx="396884" cy="25445"/>
              <a:chOff x="779643" y="6747120"/>
              <a:chExt cx="396884" cy="2544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779643" y="6747120"/>
                <a:ext cx="396884" cy="25445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788008" y="5976736"/>
              <a:ext cx="396884" cy="25445"/>
              <a:chOff x="788008" y="5976736"/>
              <a:chExt cx="396884" cy="25445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788008" y="5976736"/>
                <a:ext cx="396884" cy="25445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788744" y="5174995"/>
              <a:ext cx="396884" cy="25445"/>
              <a:chOff x="788744" y="5174995"/>
              <a:chExt cx="396884" cy="25445"/>
            </a:xfrm>
          </p:grpSpPr>
          <p:pic>
            <p:nvPicPr>
              <p:cNvPr id="55" name="Object 5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788744" y="5174995"/>
                <a:ext cx="396884" cy="25445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788008" y="4536772"/>
              <a:ext cx="396884" cy="25445"/>
              <a:chOff x="788008" y="4536772"/>
              <a:chExt cx="396884" cy="25445"/>
            </a:xfrm>
          </p:grpSpPr>
          <p:pic>
            <p:nvPicPr>
              <p:cNvPr id="58" name="Object 57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788008" y="4536772"/>
                <a:ext cx="396884" cy="25445"/>
              </a:xfrm>
              <a:prstGeom prst="rect">
                <a:avLst/>
              </a:prstGeom>
            </p:spPr>
          </p:pic>
        </p:grpSp>
        <p:sp>
          <p:nvSpPr>
            <p:cNvPr id="60" name="Object 60"/>
            <p:cNvSpPr txBox="1"/>
            <p:nvPr/>
          </p:nvSpPr>
          <p:spPr>
            <a:xfrm>
              <a:off x="497004" y="7426917"/>
              <a:ext cx="498718" cy="26161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100" dirty="0">
                  <a:ln>
                    <a:solidFill>
                      <a:schemeClr val="accent2">
                        <a:lumMod val="60000"/>
                        <a:lumOff val="40000"/>
                        <a:alpha val="0"/>
                      </a:schemeClr>
                    </a:solidFill>
                  </a:ln>
                  <a:solidFill>
                    <a:srgbClr val="FFFFFF"/>
                  </a:solidFill>
                  <a:latin typeface="LG Smart UI Regular" panose="020B0500000101010101" pitchFamily="50" charset="-127"/>
                  <a:ea typeface="LG Smart UI Regular" panose="020B0500000101010101" pitchFamily="50" charset="-127"/>
                  <a:cs typeface="굴림" pitchFamily="34" charset="0"/>
                </a:rPr>
                <a:t>10</a:t>
              </a:r>
              <a:endParaRPr lang="en-US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latin typeface="LG Smart UI Regular" panose="020B0500000101010101" pitchFamily="50" charset="-127"/>
                <a:ea typeface="LG Smart UI Regular" panose="020B0500000101010101" pitchFamily="50" charset="-127"/>
              </a:endParaRPr>
            </a:p>
          </p:txBody>
        </p:sp>
        <p:sp>
          <p:nvSpPr>
            <p:cNvPr id="61" name="Object 61"/>
            <p:cNvSpPr txBox="1"/>
            <p:nvPr/>
          </p:nvSpPr>
          <p:spPr>
            <a:xfrm>
              <a:off x="392534" y="6654298"/>
              <a:ext cx="358918" cy="26161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100" dirty="0">
                  <a:ln>
                    <a:solidFill>
                      <a:schemeClr val="accent2">
                        <a:lumMod val="60000"/>
                        <a:lumOff val="40000"/>
                        <a:alpha val="0"/>
                      </a:schemeClr>
                    </a:solidFill>
                  </a:ln>
                  <a:solidFill>
                    <a:srgbClr val="FFFFFF"/>
                  </a:solidFill>
                  <a:latin typeface="LG Smart UI Regular" panose="020B0500000101010101" pitchFamily="50" charset="-127"/>
                  <a:ea typeface="LG Smart UI Regular" panose="020B0500000101010101" pitchFamily="50" charset="-127"/>
                  <a:cs typeface="굴림" pitchFamily="34" charset="0"/>
                </a:rPr>
                <a:t>20</a:t>
              </a:r>
              <a:endParaRPr lang="en-US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latin typeface="LG Smart UI Regular" panose="020B0500000101010101" pitchFamily="50" charset="-127"/>
                <a:ea typeface="LG Smart UI Regular" panose="020B0500000101010101" pitchFamily="50" charset="-127"/>
              </a:endParaRPr>
            </a:p>
          </p:txBody>
        </p:sp>
        <p:sp>
          <p:nvSpPr>
            <p:cNvPr id="62" name="Object 62"/>
            <p:cNvSpPr txBox="1"/>
            <p:nvPr/>
          </p:nvSpPr>
          <p:spPr>
            <a:xfrm>
              <a:off x="399320" y="5871099"/>
              <a:ext cx="358918" cy="26161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100" dirty="0">
                  <a:ln>
                    <a:solidFill>
                      <a:schemeClr val="accent2">
                        <a:lumMod val="60000"/>
                        <a:lumOff val="40000"/>
                        <a:alpha val="0"/>
                      </a:schemeClr>
                    </a:solidFill>
                  </a:ln>
                  <a:solidFill>
                    <a:srgbClr val="FFFFFF"/>
                  </a:solidFill>
                  <a:latin typeface="LG Smart UI Regular" panose="020B0500000101010101" pitchFamily="50" charset="-127"/>
                  <a:ea typeface="LG Smart UI Regular" panose="020B0500000101010101" pitchFamily="50" charset="-127"/>
                  <a:cs typeface="굴림" pitchFamily="34" charset="0"/>
                </a:rPr>
                <a:t>30</a:t>
              </a:r>
              <a:endParaRPr lang="en-US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latin typeface="LG Smart UI Regular" panose="020B0500000101010101" pitchFamily="50" charset="-127"/>
                <a:ea typeface="LG Smart UI Regular" panose="020B0500000101010101" pitchFamily="50" charset="-127"/>
              </a:endParaRPr>
            </a:p>
          </p:txBody>
        </p:sp>
        <p:sp>
          <p:nvSpPr>
            <p:cNvPr id="63" name="Object 63"/>
            <p:cNvSpPr txBox="1"/>
            <p:nvPr/>
          </p:nvSpPr>
          <p:spPr>
            <a:xfrm>
              <a:off x="422735" y="5094300"/>
              <a:ext cx="358918" cy="26161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100" dirty="0">
                  <a:ln>
                    <a:solidFill>
                      <a:schemeClr val="accent2">
                        <a:lumMod val="60000"/>
                        <a:lumOff val="40000"/>
                        <a:alpha val="0"/>
                      </a:schemeClr>
                    </a:solidFill>
                  </a:ln>
                  <a:solidFill>
                    <a:srgbClr val="FFFFFF"/>
                  </a:solidFill>
                  <a:latin typeface="LG Smart UI Regular" panose="020B0500000101010101" pitchFamily="50" charset="-127"/>
                  <a:ea typeface="LG Smart UI Regular" panose="020B0500000101010101" pitchFamily="50" charset="-127"/>
                  <a:cs typeface="굴림" pitchFamily="34" charset="0"/>
                </a:rPr>
                <a:t>40</a:t>
              </a:r>
              <a:endParaRPr lang="en-US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latin typeface="LG Smart UI Regular" panose="020B0500000101010101" pitchFamily="50" charset="-127"/>
                <a:ea typeface="LG Smart UI Regular" panose="020B0500000101010101" pitchFamily="50" charset="-127"/>
              </a:endParaRPr>
            </a:p>
          </p:txBody>
        </p:sp>
        <p:sp>
          <p:nvSpPr>
            <p:cNvPr id="64" name="Object 64"/>
            <p:cNvSpPr txBox="1"/>
            <p:nvPr/>
          </p:nvSpPr>
          <p:spPr>
            <a:xfrm>
              <a:off x="437154" y="4455174"/>
              <a:ext cx="358918" cy="26161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100" dirty="0">
                  <a:ln>
                    <a:solidFill>
                      <a:schemeClr val="accent2">
                        <a:lumMod val="60000"/>
                        <a:lumOff val="40000"/>
                        <a:alpha val="0"/>
                      </a:schemeClr>
                    </a:solidFill>
                  </a:ln>
                  <a:solidFill>
                    <a:srgbClr val="FFFFFF"/>
                  </a:solidFill>
                  <a:latin typeface="LG Smart UI Regular" panose="020B0500000101010101" pitchFamily="50" charset="-127"/>
                  <a:ea typeface="LG Smart UI Regular" panose="020B0500000101010101" pitchFamily="50" charset="-127"/>
                  <a:cs typeface="굴림" pitchFamily="34" charset="0"/>
                </a:rPr>
                <a:t>50</a:t>
              </a:r>
              <a:endParaRPr lang="en-US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latin typeface="LG Smart UI Regular" panose="020B0500000101010101" pitchFamily="50" charset="-127"/>
                <a:ea typeface="LG Smart UI Regular" panose="020B0500000101010101" pitchFamily="50" charset="-127"/>
              </a:endParaRPr>
            </a:p>
          </p:txBody>
        </p:sp>
        <p:sp>
          <p:nvSpPr>
            <p:cNvPr id="65" name="Object 65"/>
            <p:cNvSpPr txBox="1"/>
            <p:nvPr/>
          </p:nvSpPr>
          <p:spPr>
            <a:xfrm>
              <a:off x="1184340" y="3772059"/>
              <a:ext cx="1322308" cy="26161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100" dirty="0">
                  <a:ln>
                    <a:solidFill>
                      <a:schemeClr val="accent2">
                        <a:lumMod val="60000"/>
                        <a:lumOff val="40000"/>
                        <a:alpha val="0"/>
                      </a:schemeClr>
                    </a:solidFill>
                  </a:ln>
                  <a:solidFill>
                    <a:srgbClr val="FFFFFF"/>
                  </a:solidFill>
                  <a:latin typeface="LG Smart UI Regular" panose="020B0500000101010101" pitchFamily="50" charset="-127"/>
                  <a:ea typeface="LG Smart UI Regular" panose="020B0500000101010101" pitchFamily="50" charset="-127"/>
                  <a:cs typeface="굴림" pitchFamily="34" charset="0"/>
                </a:rPr>
                <a:t>(단위: 조 원)</a:t>
              </a:r>
              <a:endParaRPr lang="en-US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latin typeface="LG Smart UI Regular" panose="020B0500000101010101" pitchFamily="50" charset="-127"/>
                <a:ea typeface="LG Smart UI Regular" panose="020B0500000101010101" pitchFamily="50" charset="-127"/>
              </a:endParaRPr>
            </a:p>
          </p:txBody>
        </p:sp>
      </p:grpSp>
      <p:sp>
        <p:nvSpPr>
          <p:cNvPr id="68" name="Object 68"/>
          <p:cNvSpPr txBox="1"/>
          <p:nvPr/>
        </p:nvSpPr>
        <p:spPr>
          <a:xfrm>
            <a:off x="9226489" y="3921296"/>
            <a:ext cx="11411182" cy="10772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6400" kern="0" spc="-200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  <a:cs typeface="굴림" pitchFamily="34" charset="0"/>
              </a:rPr>
              <a:t>로보어드바이저란?</a:t>
            </a:r>
            <a:endParaRPr lang="en-US" dirty="0">
              <a:ln>
                <a:solidFill>
                  <a:schemeClr val="accent2">
                    <a:lumMod val="60000"/>
                    <a:lumOff val="40000"/>
                    <a:alpha val="0"/>
                  </a:schemeClr>
                </a:solidFill>
              </a:ln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9198945" y="5063943"/>
            <a:ext cx="15201377" cy="1384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200" kern="0" spc="-100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굴림" pitchFamily="34" charset="0"/>
              </a:rPr>
              <a:t>로봇(Robot)과 투자전문가(Advisor)의 </a:t>
            </a:r>
            <a:r>
              <a:rPr lang="en-US" sz="3200" kern="0" spc="-100" dirty="0" err="1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굴림" pitchFamily="34" charset="0"/>
              </a:rPr>
              <a:t>합성어</a:t>
            </a:r>
            <a:endParaRPr lang="en-US" sz="3200" kern="0" spc="-100" dirty="0">
              <a:ln>
                <a:solidFill>
                  <a:schemeClr val="accent2">
                    <a:lumMod val="60000"/>
                    <a:lumOff val="40000"/>
                    <a:alpha val="0"/>
                  </a:schemeClr>
                </a:solidFill>
              </a:ln>
              <a:solidFill>
                <a:srgbClr val="FFFFFF"/>
              </a:solidFill>
              <a:latin typeface="LG Smart UI SemiBold" panose="020B0700000101010101" pitchFamily="50" charset="-127"/>
              <a:ea typeface="LG Smart UI SemiBold" panose="020B0700000101010101" pitchFamily="50" charset="-127"/>
              <a:cs typeface="굴림" pitchFamily="34" charset="0"/>
            </a:endParaRPr>
          </a:p>
          <a:p>
            <a:endParaRPr lang="en-US" sz="800" kern="0" spc="-100" dirty="0">
              <a:ln>
                <a:solidFill>
                  <a:schemeClr val="accent2">
                    <a:lumMod val="60000"/>
                    <a:lumOff val="40000"/>
                    <a:alpha val="0"/>
                  </a:schemeClr>
                </a:solidFill>
              </a:ln>
              <a:solidFill>
                <a:srgbClr val="FFFFFF"/>
              </a:solidFill>
              <a:latin typeface="LG Smart UI Regular" panose="020B0500000101010101" pitchFamily="50" charset="-127"/>
              <a:ea typeface="LG Smart UI Regular" panose="020B0500000101010101" pitchFamily="50" charset="-127"/>
              <a:cs typeface="굴림" pitchFamily="34" charset="0"/>
            </a:endParaRPr>
          </a:p>
          <a:p>
            <a:r>
              <a:rPr lang="en-US" sz="2200" kern="0" spc="-100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굴림" pitchFamily="34" charset="0"/>
              </a:rPr>
              <a:t> -  컴퓨터 알고리즘을 통해 투자 자산 </a:t>
            </a:r>
            <a:r>
              <a:rPr lang="en-US" sz="2200" kern="0" spc="-100" dirty="0" err="1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굴림" pitchFamily="34" charset="0"/>
              </a:rPr>
              <a:t>배분을</a:t>
            </a:r>
            <a:r>
              <a:rPr lang="en-US" sz="2200" kern="0" spc="-100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굴림" pitchFamily="34" charset="0"/>
              </a:rPr>
              <a:t> </a:t>
            </a:r>
            <a:r>
              <a:rPr lang="en-US" sz="2200" kern="0" spc="-100" dirty="0" err="1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굴림" pitchFamily="34" charset="0"/>
              </a:rPr>
              <a:t>자동화하</a:t>
            </a:r>
            <a:r>
              <a:rPr lang="ko-KR" altLang="en-US" sz="2200" kern="0" spc="-100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굴림" pitchFamily="34" charset="0"/>
              </a:rPr>
              <a:t>는</a:t>
            </a:r>
            <a:r>
              <a:rPr lang="en-US" sz="2200" kern="0" spc="-100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굴림" pitchFamily="34" charset="0"/>
              </a:rPr>
              <a:t> </a:t>
            </a:r>
            <a:r>
              <a:rPr lang="en-US" sz="2200" kern="0" spc="-100" dirty="0" err="1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굴림" pitchFamily="34" charset="0"/>
              </a:rPr>
              <a:t>서비스</a:t>
            </a:r>
            <a:endParaRPr lang="en-US" sz="2200" kern="0" spc="-100" dirty="0">
              <a:ln>
                <a:solidFill>
                  <a:schemeClr val="accent2">
                    <a:lumMod val="60000"/>
                    <a:lumOff val="40000"/>
                    <a:alpha val="0"/>
                  </a:schemeClr>
                </a:solidFill>
              </a:ln>
              <a:solidFill>
                <a:srgbClr val="FFFFFF"/>
              </a:solidFill>
              <a:latin typeface="LG Smart UI Regular" panose="020B0500000101010101" pitchFamily="50" charset="-127"/>
              <a:ea typeface="LG Smart UI Regular" panose="020B0500000101010101" pitchFamily="50" charset="-127"/>
              <a:cs typeface="굴림" pitchFamily="34" charset="0"/>
            </a:endParaRPr>
          </a:p>
          <a:p>
            <a:r>
              <a:rPr lang="en-US" sz="2200" kern="0" spc="-100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굴림" pitchFamily="34" charset="0"/>
              </a:rPr>
              <a:t> -  인간의 </a:t>
            </a:r>
            <a:r>
              <a:rPr lang="en-US" sz="2200" kern="0" spc="-100" dirty="0" err="1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굴림" pitchFamily="34" charset="0"/>
              </a:rPr>
              <a:t>판단과</a:t>
            </a:r>
            <a:r>
              <a:rPr lang="en-US" sz="2200" kern="0" spc="-100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굴림" pitchFamily="34" charset="0"/>
              </a:rPr>
              <a:t> </a:t>
            </a:r>
            <a:r>
              <a:rPr lang="ko-KR" altLang="en-US" sz="2200" kern="0" spc="-100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굴림" pitchFamily="34" charset="0"/>
              </a:rPr>
              <a:t>개입</a:t>
            </a:r>
            <a:r>
              <a:rPr lang="en-US" sz="2200" kern="0" spc="-100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굴림" pitchFamily="34" charset="0"/>
              </a:rPr>
              <a:t>을 최소화하는 특징  </a:t>
            </a:r>
            <a:endParaRPr lang="en-US" sz="2200" dirty="0">
              <a:ln>
                <a:solidFill>
                  <a:schemeClr val="accent2">
                    <a:lumMod val="60000"/>
                    <a:lumOff val="40000"/>
                    <a:alpha val="0"/>
                  </a:schemeClr>
                </a:solidFill>
              </a:ln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9226489" y="7358833"/>
            <a:ext cx="15206538" cy="116955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500" kern="0" spc="-100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08D68E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  <a:cs typeface="굴림" pitchFamily="34" charset="0"/>
              </a:rPr>
              <a:t>그러나 대부분 유료서비스이며</a:t>
            </a:r>
          </a:p>
          <a:p>
            <a:r>
              <a:rPr lang="en-US" sz="3500" kern="0" spc="-100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08D68E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  <a:cs typeface="굴림" pitchFamily="34" charset="0"/>
              </a:rPr>
              <a:t>AI에게 모든 돈을 맡기는 형태로 직접투자 불가</a:t>
            </a:r>
            <a:endParaRPr lang="en-US" dirty="0">
              <a:ln>
                <a:solidFill>
                  <a:schemeClr val="accent2">
                    <a:lumMod val="60000"/>
                    <a:lumOff val="40000"/>
                    <a:alpha val="0"/>
                  </a:schemeClr>
                </a:solidFill>
              </a:ln>
              <a:solidFill>
                <a:srgbClr val="08D68E"/>
              </a:solidFill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sp>
        <p:nvSpPr>
          <p:cNvPr id="54" name="Object 2">
            <a:extLst>
              <a:ext uri="{FF2B5EF4-FFF2-40B4-BE49-F238E27FC236}">
                <a16:creationId xmlns:a16="http://schemas.microsoft.com/office/drawing/2014/main" id="{D330D90F-2F8E-4F3D-8AC5-1AD2ECE75215}"/>
              </a:ext>
            </a:extLst>
          </p:cNvPr>
          <p:cNvSpPr txBox="1"/>
          <p:nvPr/>
        </p:nvSpPr>
        <p:spPr>
          <a:xfrm>
            <a:off x="3177952" y="673977"/>
            <a:ext cx="11777429" cy="132343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8000" kern="0" spc="-400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gradFill>
                  <a:gsLst>
                    <a:gs pos="0">
                      <a:srgbClr val="3B8ECE"/>
                    </a:gs>
                    <a:gs pos="72000">
                      <a:srgbClr val="08D68E"/>
                    </a:gs>
                    <a:gs pos="100000">
                      <a:srgbClr val="08D68E"/>
                    </a:gs>
                  </a:gsLst>
                  <a:lin ang="8100000" scaled="0"/>
                </a:gradFill>
                <a:latin typeface="LG Smart UI Bold" panose="020B0800000101010101" pitchFamily="50" charset="-127"/>
                <a:ea typeface="LG Smart UI Bold" panose="020B0800000101010101" pitchFamily="50" charset="-127"/>
                <a:cs typeface="굴림" pitchFamily="34" charset="0"/>
              </a:rPr>
              <a:t>선정배경</a:t>
            </a:r>
            <a:endParaRPr lang="en-US" dirty="0">
              <a:ln>
                <a:solidFill>
                  <a:schemeClr val="accent2">
                    <a:lumMod val="60000"/>
                    <a:lumOff val="40000"/>
                    <a:alpha val="0"/>
                  </a:schemeClr>
                </a:solidFill>
              </a:ln>
              <a:gradFill>
                <a:gsLst>
                  <a:gs pos="0">
                    <a:srgbClr val="3B8ECE"/>
                  </a:gs>
                  <a:gs pos="72000">
                    <a:srgbClr val="08D68E"/>
                  </a:gs>
                  <a:gs pos="100000">
                    <a:srgbClr val="08D68E"/>
                  </a:gs>
                </a:gsLst>
                <a:lin ang="8100000" scaled="0"/>
              </a:gradFill>
              <a:latin typeface="LG Smart UI Bold" panose="020B0800000101010101" pitchFamily="50" charset="-127"/>
              <a:ea typeface="LG Smart UI Bold" panose="020B0800000101010101" pitchFamily="50" charset="-127"/>
              <a:cs typeface="Calibri"/>
            </a:endParaRPr>
          </a:p>
        </p:txBody>
      </p:sp>
      <p:pic>
        <p:nvPicPr>
          <p:cNvPr id="57" name="그림 9">
            <a:extLst>
              <a:ext uri="{FF2B5EF4-FFF2-40B4-BE49-F238E27FC236}">
                <a16:creationId xmlns:a16="http://schemas.microsoft.com/office/drawing/2014/main" id="{FDB9F910-B779-4282-AA7E-0DD5E1176FA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88623" y="808567"/>
            <a:ext cx="626534" cy="612423"/>
          </a:xfrm>
          <a:prstGeom prst="rect">
            <a:avLst/>
          </a:prstGeom>
        </p:spPr>
      </p:pic>
      <p:sp>
        <p:nvSpPr>
          <p:cNvPr id="87" name="Object 17">
            <a:extLst>
              <a:ext uri="{FF2B5EF4-FFF2-40B4-BE49-F238E27FC236}">
                <a16:creationId xmlns:a16="http://schemas.microsoft.com/office/drawing/2014/main" id="{52FD925E-2673-40CF-9117-DC47CACE84F6}"/>
              </a:ext>
            </a:extLst>
          </p:cNvPr>
          <p:cNvSpPr txBox="1"/>
          <p:nvPr/>
        </p:nvSpPr>
        <p:spPr>
          <a:xfrm>
            <a:off x="4415471" y="2316802"/>
            <a:ext cx="9457058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2400" kern="0" spc="-100" dirty="0" err="1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굴림" pitchFamily="34" charset="0"/>
              </a:rPr>
              <a:t>최근</a:t>
            </a:r>
            <a:r>
              <a:rPr lang="en-US" altLang="ko-KR" sz="2400" kern="0" spc="-100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굴림" pitchFamily="34" charset="0"/>
              </a:rPr>
              <a:t> </a:t>
            </a:r>
            <a:r>
              <a:rPr lang="en-US" altLang="ko-KR" sz="2400" kern="0" spc="-100" dirty="0" err="1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굴림" pitchFamily="34" charset="0"/>
              </a:rPr>
              <a:t>급격하게</a:t>
            </a:r>
            <a:r>
              <a:rPr lang="en-US" altLang="ko-KR" sz="2400" kern="0" spc="-100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굴림" pitchFamily="34" charset="0"/>
              </a:rPr>
              <a:t> </a:t>
            </a:r>
            <a:r>
              <a:rPr lang="en-US" altLang="ko-KR" sz="2400" kern="0" spc="-100" dirty="0" err="1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굴림" pitchFamily="34" charset="0"/>
              </a:rPr>
              <a:t>활성화</a:t>
            </a:r>
            <a:r>
              <a:rPr lang="en-US" altLang="ko-KR" sz="2400" kern="0" spc="-100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굴림" pitchFamily="34" charset="0"/>
              </a:rPr>
              <a:t> </a:t>
            </a:r>
            <a:r>
              <a:rPr lang="en-US" altLang="ko-KR" sz="2400" kern="0" spc="-100" dirty="0" err="1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굴림" pitchFamily="34" charset="0"/>
              </a:rPr>
              <a:t>되는</a:t>
            </a:r>
            <a:r>
              <a:rPr lang="en-US" altLang="ko-KR" sz="2400" kern="0" spc="-100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굴림" pitchFamily="34" charset="0"/>
              </a:rPr>
              <a:t> </a:t>
            </a:r>
            <a:r>
              <a:rPr lang="en-US" altLang="ko-KR" sz="2400" kern="0" spc="-100" dirty="0" err="1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굴림" pitchFamily="34" charset="0"/>
              </a:rPr>
              <a:t>로보</a:t>
            </a:r>
            <a:r>
              <a:rPr lang="en-US" altLang="ko-KR" sz="2400" kern="0" spc="-100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굴림" pitchFamily="34" charset="0"/>
              </a:rPr>
              <a:t> </a:t>
            </a:r>
            <a:r>
              <a:rPr lang="en-US" altLang="ko-KR" sz="2400" kern="0" spc="-100" dirty="0" err="1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굴림" pitchFamily="34" charset="0"/>
              </a:rPr>
              <a:t>어드바이저</a:t>
            </a:r>
            <a:r>
              <a:rPr lang="en-US" altLang="ko-KR" sz="2400" kern="0" spc="-100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굴림" pitchFamily="34" charset="0"/>
              </a:rPr>
              <a:t> </a:t>
            </a:r>
            <a:r>
              <a:rPr lang="en-US" altLang="ko-KR" sz="2400" kern="0" spc="-100" dirty="0" err="1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굴림" pitchFamily="34" charset="0"/>
              </a:rPr>
              <a:t>시장</a:t>
            </a:r>
            <a:endParaRPr lang="en-US" altLang="ko-KR" sz="1200" dirty="0">
              <a:ln>
                <a:solidFill>
                  <a:schemeClr val="accent2">
                    <a:lumMod val="60000"/>
                    <a:lumOff val="40000"/>
                    <a:alpha val="0"/>
                  </a:schemeClr>
                </a:solidFill>
              </a:ln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sp>
        <p:nvSpPr>
          <p:cNvPr id="88" name="Object 3">
            <a:extLst>
              <a:ext uri="{FF2B5EF4-FFF2-40B4-BE49-F238E27FC236}">
                <a16:creationId xmlns:a16="http://schemas.microsoft.com/office/drawing/2014/main" id="{9B68C892-7912-4401-B2C4-C434B2EC5447}"/>
              </a:ext>
            </a:extLst>
          </p:cNvPr>
          <p:cNvSpPr txBox="1"/>
          <p:nvPr/>
        </p:nvSpPr>
        <p:spPr>
          <a:xfrm>
            <a:off x="1315157" y="837196"/>
            <a:ext cx="6832545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200" kern="0" spc="-400" dirty="0" err="1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굴림" pitchFamily="34" charset="0"/>
              </a:rPr>
              <a:t>프로젝트</a:t>
            </a:r>
            <a:r>
              <a:rPr lang="en-US" altLang="ko-KR" sz="3200" kern="0" spc="-400" dirty="0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굴림" pitchFamily="34" charset="0"/>
              </a:rPr>
              <a:t> </a:t>
            </a:r>
            <a:r>
              <a:rPr lang="en-US" altLang="ko-KR" sz="3200" kern="0" spc="-400" dirty="0" err="1">
                <a:ln>
                  <a:solidFill>
                    <a:schemeClr val="accent2">
                      <a:lumMod val="60000"/>
                      <a:lumOff val="4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굴림" pitchFamily="34" charset="0"/>
              </a:rPr>
              <a:t>소개</a:t>
            </a:r>
            <a:endParaRPr lang="en-US" sz="3600" dirty="0">
              <a:ln>
                <a:solidFill>
                  <a:schemeClr val="accent2">
                    <a:lumMod val="60000"/>
                    <a:lumOff val="40000"/>
                    <a:alpha val="0"/>
                  </a:schemeClr>
                </a:solidFill>
              </a:ln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A1261D8-BF11-4905-BC8C-43BBC27660C3}"/>
              </a:ext>
            </a:extLst>
          </p:cNvPr>
          <p:cNvSpPr txBox="1"/>
          <p:nvPr/>
        </p:nvSpPr>
        <p:spPr>
          <a:xfrm>
            <a:off x="17965476" y="9916439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solidFill>
                  <a:schemeClr val="bg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8</a:t>
            </a:r>
            <a:endParaRPr lang="ko-KR" altLang="en-US" dirty="0">
              <a:solidFill>
                <a:schemeClr val="bg1"/>
              </a:solidFill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사용자 지정 1">
      <a:dk1>
        <a:srgbClr val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굴림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굴림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1536c2ec-ec7a-45aa-9419-3b4b5c1df9a8">
      <Terms xmlns="http://schemas.microsoft.com/office/infopath/2007/PartnerControls"/>
    </lcf76f155ced4ddcb4097134ff3c332f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A9809C358824D24D8F2972CDF0FDFD27" ma:contentTypeVersion="11" ma:contentTypeDescription="새 문서를 만듭니다." ma:contentTypeScope="" ma:versionID="5945589311bd0593c988751a35fed106">
  <xsd:schema xmlns:xsd="http://www.w3.org/2001/XMLSchema" xmlns:xs="http://www.w3.org/2001/XMLSchema" xmlns:p="http://schemas.microsoft.com/office/2006/metadata/properties" xmlns:ns2="1536c2ec-ec7a-45aa-9419-3b4b5c1df9a8" xmlns:ns3="bdd79de4-7d54-4521-b0e9-d9b55db9677e" targetNamespace="http://schemas.microsoft.com/office/2006/metadata/properties" ma:root="true" ma:fieldsID="6d0dcb9e9bc62ca8d8b4450bc2fb19ec" ns2:_="" ns3:_="">
    <xsd:import namespace="1536c2ec-ec7a-45aa-9419-3b4b5c1df9a8"/>
    <xsd:import namespace="bdd79de4-7d54-4521-b0e9-d9b55db9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36c2ec-ec7a-45aa-9419-3b4b5c1df9a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3" nillable="true" ma:taxonomy="true" ma:internalName="lcf76f155ced4ddcb4097134ff3c332f" ma:taxonomyFieldName="MediaServiceImageTags" ma:displayName="이미지 태그" ma:readOnly="false" ma:fieldId="{5cf76f15-5ced-4ddc-b409-7134ff3c332f}" ma:taxonomyMulti="true" ma:sspId="f1fa32a7-7a11-4d23-adca-71b1597c766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7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dd79de4-7d54-4521-b0e9-d9b55db9677e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공유 대상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세부 정보 공유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1078C3F-1BD2-4B7A-8E76-D2258CFE3B92}">
  <ds:schemaRefs>
    <ds:schemaRef ds:uri="http://purl.org/dc/elements/1.1/"/>
    <ds:schemaRef ds:uri="1536c2ec-ec7a-45aa-9419-3b4b5c1df9a8"/>
    <ds:schemaRef ds:uri="http://purl.org/dc/dcmitype/"/>
    <ds:schemaRef ds:uri="http://schemas.microsoft.com/office/2006/documentManagement/types"/>
    <ds:schemaRef ds:uri="http://purl.org/dc/terms/"/>
    <ds:schemaRef ds:uri="http://www.w3.org/XML/1998/namespace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bdd79de4-7d54-4521-b0e9-d9b55db9677e"/>
  </ds:schemaRefs>
</ds:datastoreItem>
</file>

<file path=customXml/itemProps2.xml><?xml version="1.0" encoding="utf-8"?>
<ds:datastoreItem xmlns:ds="http://schemas.openxmlformats.org/officeDocument/2006/customXml" ds:itemID="{9A8BF19F-2BBA-4AEE-83E6-D332063DF26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39CDE39-62D2-42C8-BAF2-7AE11B86E874}"/>
</file>

<file path=docProps/app.xml><?xml version="1.0" encoding="utf-8"?>
<Properties xmlns="http://schemas.openxmlformats.org/officeDocument/2006/extended-properties" xmlns:vt="http://schemas.openxmlformats.org/officeDocument/2006/docPropsVTypes">
  <TotalTime>841</TotalTime>
  <Words>1210</Words>
  <Application>Microsoft Office PowerPoint</Application>
  <PresentationFormat>사용자 지정</PresentationFormat>
  <Paragraphs>400</Paragraphs>
  <Slides>38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38</vt:i4>
      </vt:variant>
    </vt:vector>
  </HeadingPairs>
  <TitlesOfParts>
    <vt:vector size="50" baseType="lpstr">
      <vt:lpstr>LG Smart UI SemiBold</vt:lpstr>
      <vt:lpstr>Calibri</vt:lpstr>
      <vt:lpstr>맑은 고딕</vt:lpstr>
      <vt:lpstr>BM DoHyeon</vt:lpstr>
      <vt:lpstr>LG Smart UI Bold</vt:lpstr>
      <vt:lpstr>배달의민족 도현</vt:lpstr>
      <vt:lpstr>LG Smart UI Regular</vt:lpstr>
      <vt:lpstr>Arial</vt:lpstr>
      <vt:lpstr>배달의민족 주아</vt:lpstr>
      <vt:lpstr>HY견고딕</vt:lpstr>
      <vt:lpstr>굴림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User</cp:lastModifiedBy>
  <cp:revision>76</cp:revision>
  <dcterms:created xsi:type="dcterms:W3CDTF">2023-01-05T11:05:20Z</dcterms:created>
  <dcterms:modified xsi:type="dcterms:W3CDTF">2023-01-06T07:44:22Z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0x010100A9809C358824D24D8F2972CDF0FDFD27</vt:lpwstr>
  </property>
</Properties>
</file>